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7"/>
  </p:notesMasterIdLst>
  <p:handoutMasterIdLst>
    <p:handoutMasterId r:id="rId18"/>
  </p:handoutMasterIdLst>
  <p:sldIdLst>
    <p:sldId id="298" r:id="rId4"/>
    <p:sldId id="283" r:id="rId5"/>
    <p:sldId id="297" r:id="rId6"/>
    <p:sldId id="292" r:id="rId7"/>
    <p:sldId id="284" r:id="rId8"/>
    <p:sldId id="293" r:id="rId9"/>
    <p:sldId id="294" r:id="rId10"/>
    <p:sldId id="295" r:id="rId11"/>
    <p:sldId id="285" r:id="rId12"/>
    <p:sldId id="299" r:id="rId13"/>
    <p:sldId id="300" r:id="rId14"/>
    <p:sldId id="301" r:id="rId15"/>
    <p:sldId id="296" r:id="rId16"/>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rielo" initials="G" lastIdx="1" clrIdx="0">
    <p:extLst>
      <p:ext uri="{19B8F6BF-5375-455C-9EA6-DF929625EA0E}">
        <p15:presenceInfo xmlns:p15="http://schemas.microsoft.com/office/powerpoint/2012/main" userId="Gabriel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5" autoAdjust="0"/>
    <p:restoredTop sz="94574" autoAdjust="0"/>
  </p:normalViewPr>
  <p:slideViewPr>
    <p:cSldViewPr snapToGrid="0">
      <p:cViewPr>
        <p:scale>
          <a:sx n="118" d="100"/>
          <a:sy n="118" d="100"/>
        </p:scale>
        <p:origin x="312" y="1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2" d="100"/>
          <a:sy n="72" d="100"/>
        </p:scale>
        <p:origin x="4146"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5-24T16:31:11.342" idx="1">
    <p:pos x="10" y="10"/>
    <p:text/>
    <p:extLst>
      <p:ext uri="{C676402C-5697-4E1C-873F-D02D1690AC5C}">
        <p15:threadingInfo xmlns:p15="http://schemas.microsoft.com/office/powerpoint/2012/main" timeZoneBias="-1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E11FF19-E6DB-4D62-8657-FBC56A41EFA7}" type="datetime1">
              <a:rPr lang="el-GR" smtClean="0"/>
              <a:t>24/5/2022</a:t>
            </a:fld>
            <a:endParaRPr lang="el-GR" dirty="0"/>
          </a:p>
        </p:txBody>
      </p:sp>
      <p:sp>
        <p:nvSpPr>
          <p:cNvPr id="4" name="Θέση υποσέλιδου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dirty="0"/>
          </a:p>
        </p:txBody>
      </p:sp>
      <p:sp>
        <p:nvSpPr>
          <p:cNvPr id="5" name="Θέση αριθμού διαφάνειας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l-GR" smtClean="0"/>
              <a:t>‹#›</a:t>
            </a:fld>
            <a:endParaRPr lang="el-GR"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96868B1-A99F-4EE7-9D64-101CDE3DF3D3}" type="datetime1">
              <a:rPr lang="el-GR" smtClean="0"/>
              <a:t>24/5/2022</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dirty="0"/>
          </a:p>
        </p:txBody>
      </p:sp>
      <p:sp>
        <p:nvSpPr>
          <p:cNvPr id="5" name="Σύμβολο κράτησης θέσης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6" name="Σύμβολο κράτησης θέσης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el-GR" smtClean="0"/>
              <a:t>‹#›</a:t>
            </a:fld>
            <a:endParaRPr lang="el-GR"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a:t>
            </a:fld>
            <a:endParaRPr lang="el-GR" dirty="0"/>
          </a:p>
        </p:txBody>
      </p:sp>
    </p:spTree>
    <p:extLst>
      <p:ext uri="{BB962C8B-B14F-4D97-AF65-F5344CB8AC3E}">
        <p14:creationId xmlns:p14="http://schemas.microsoft.com/office/powerpoint/2010/main" val="4144065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13</a:t>
            </a:fld>
            <a:endParaRPr lang="el-GR" dirty="0"/>
          </a:p>
        </p:txBody>
      </p:sp>
    </p:spTree>
    <p:extLst>
      <p:ext uri="{BB962C8B-B14F-4D97-AF65-F5344CB8AC3E}">
        <p14:creationId xmlns:p14="http://schemas.microsoft.com/office/powerpoint/2010/main" val="2619679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a:t>
            </a:fld>
            <a:endParaRPr lang="el-GR" dirty="0"/>
          </a:p>
        </p:txBody>
      </p:sp>
    </p:spTree>
    <p:extLst>
      <p:ext uri="{BB962C8B-B14F-4D97-AF65-F5344CB8AC3E}">
        <p14:creationId xmlns:p14="http://schemas.microsoft.com/office/powerpoint/2010/main" val="165764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a:t>
            </a:fld>
            <a:endParaRPr lang="el-GR" dirty="0"/>
          </a:p>
        </p:txBody>
      </p:sp>
    </p:spTree>
    <p:extLst>
      <p:ext uri="{BB962C8B-B14F-4D97-AF65-F5344CB8AC3E}">
        <p14:creationId xmlns:p14="http://schemas.microsoft.com/office/powerpoint/2010/main" val="3819176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4</a:t>
            </a:fld>
            <a:endParaRPr lang="el-GR" dirty="0"/>
          </a:p>
        </p:txBody>
      </p:sp>
    </p:spTree>
    <p:extLst>
      <p:ext uri="{BB962C8B-B14F-4D97-AF65-F5344CB8AC3E}">
        <p14:creationId xmlns:p14="http://schemas.microsoft.com/office/powerpoint/2010/main" val="3133553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5</a:t>
            </a:fld>
            <a:endParaRPr lang="el-GR" dirty="0"/>
          </a:p>
        </p:txBody>
      </p:sp>
    </p:spTree>
    <p:extLst>
      <p:ext uri="{BB962C8B-B14F-4D97-AF65-F5344CB8AC3E}">
        <p14:creationId xmlns:p14="http://schemas.microsoft.com/office/powerpoint/2010/main" val="88041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6</a:t>
            </a:fld>
            <a:endParaRPr lang="el-GR" dirty="0"/>
          </a:p>
        </p:txBody>
      </p:sp>
    </p:spTree>
    <p:extLst>
      <p:ext uri="{BB962C8B-B14F-4D97-AF65-F5344CB8AC3E}">
        <p14:creationId xmlns:p14="http://schemas.microsoft.com/office/powerpoint/2010/main" val="2496501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7</a:t>
            </a:fld>
            <a:endParaRPr lang="el-GR" dirty="0"/>
          </a:p>
        </p:txBody>
      </p:sp>
    </p:spTree>
    <p:extLst>
      <p:ext uri="{BB962C8B-B14F-4D97-AF65-F5344CB8AC3E}">
        <p14:creationId xmlns:p14="http://schemas.microsoft.com/office/powerpoint/2010/main" val="350004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8</a:t>
            </a:fld>
            <a:endParaRPr lang="el-GR" dirty="0"/>
          </a:p>
        </p:txBody>
      </p:sp>
    </p:spTree>
    <p:extLst>
      <p:ext uri="{BB962C8B-B14F-4D97-AF65-F5344CB8AC3E}">
        <p14:creationId xmlns:p14="http://schemas.microsoft.com/office/powerpoint/2010/main" val="3781334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9</a:t>
            </a:fld>
            <a:endParaRPr lang="el-GR" dirty="0"/>
          </a:p>
        </p:txBody>
      </p:sp>
    </p:spTree>
    <p:extLst>
      <p:ext uri="{BB962C8B-B14F-4D97-AF65-F5344CB8AC3E}">
        <p14:creationId xmlns:p14="http://schemas.microsoft.com/office/powerpoint/2010/main" val="1822736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Διαφάνεια τίτλου">
    <p:bg>
      <p:bgPr>
        <a:solidFill>
          <a:schemeClr val="bg1">
            <a:lumMod val="95000"/>
          </a:schemeClr>
        </a:solidFill>
        <a:effectLst/>
      </p:bgPr>
    </p:bg>
    <p:spTree>
      <p:nvGrpSpPr>
        <p:cNvPr id="1" name=""/>
        <p:cNvGrpSpPr/>
        <p:nvPr/>
      </p:nvGrpSpPr>
      <p:grpSpPr>
        <a:xfrm>
          <a:off x="0" y="0"/>
          <a:ext cx="0" cy="0"/>
          <a:chOff x="0" y="0"/>
          <a:chExt cx="0" cy="0"/>
        </a:xfrm>
      </p:grpSpPr>
      <p:sp>
        <p:nvSpPr>
          <p:cNvPr id="41" name="Θέση εικόνας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 εδώ</a:t>
            </a:r>
          </a:p>
        </p:txBody>
      </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lnSpc>
                <a:spcPct val="80000"/>
              </a:lnSpc>
              <a:defRPr lang="en-ZA" sz="4000" b="1" spc="-300" dirty="0"/>
            </a:lvl1pPr>
          </a:lstStyle>
          <a:p>
            <a:pPr lvl="0" algn="r" rtl="0"/>
            <a:r>
              <a:rPr lang="el-GR" dirty="0"/>
              <a:t>Κάντε κλικ για να επεξεργαστείτε τον τίτλο της παρουσίασης</a:t>
            </a:r>
          </a:p>
        </p:txBody>
      </p:sp>
      <p:sp>
        <p:nvSpPr>
          <p:cNvPr id="3" name="Υπότιτλος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spc="-50" baseline="0" dirty="0">
                <a:solidFill>
                  <a:schemeClr val="bg1"/>
                </a:solidFill>
              </a:defRPr>
            </a:lvl1pPr>
          </a:lstStyle>
          <a:p>
            <a:pPr marL="266700" lvl="0" indent="-266700" algn="ctr" rtl="0"/>
            <a:r>
              <a:rPr lang="el-GR"/>
              <a:t>Κάντε κλικ για να επεξεργαστείτε τον υπότιτλο του υποδείγματος</a:t>
            </a:r>
            <a:endParaRPr lang="el-GR" dirty="0"/>
          </a:p>
        </p:txBody>
      </p:sp>
      <p:sp>
        <p:nvSpPr>
          <p:cNvPr id="13" name="Ορθογώνιο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4" name="Ορθογώνιο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5" name="Ορθογώνιο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8" name="Ορθογώνιο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7" name="Υπότιτλος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6" name="Θέση κειμένου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4" name="Θέση υποσέλιδου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στηλών">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9" name="Υπότιτλος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5" name="Θέση κειμένου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11" name="Θέση κειμένου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4" name="Θέση υποσέλιδου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el-GR" dirty="0"/>
              <a:t>Προσθέστε υποσέλιδο</a:t>
            </a:r>
          </a:p>
        </p:txBody>
      </p:sp>
      <p:sp>
        <p:nvSpPr>
          <p:cNvPr id="6" name="Θέση αριθμού διαφάνειας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στηλών">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10" name="Υπότιτλος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5" name="Θέση κειμένου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13" name="Θέση κειμένου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15" name="Θέση κειμένου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17" name="Θέση κειμένου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4" name="Θέση υποσέλιδου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el-GR" dirty="0"/>
              <a:t>Προσθέστε υποσέλιδο</a:t>
            </a:r>
          </a:p>
        </p:txBody>
      </p:sp>
      <p:sp>
        <p:nvSpPr>
          <p:cNvPr id="6" name="Θέση αριθμού διαφάνειας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5" name="Υπότιτλος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υποσέλιδου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el-GR" dirty="0"/>
              <a:t>Προσθήκη υποσέλιδου</a:t>
            </a:r>
          </a:p>
        </p:txBody>
      </p:sp>
      <p:sp>
        <p:nvSpPr>
          <p:cNvPr id="4" name="Θέση αριθμού διαφάνειας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150585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Κενό">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el-GR" dirty="0"/>
              <a:t>Προσθέστε υποσέλιδο</a:t>
            </a:r>
          </a:p>
        </p:txBody>
      </p:sp>
      <p:sp>
        <p:nvSpPr>
          <p:cNvPr id="3" name="Θέση αριθμού διαφάνειας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el-GR" smtClean="0"/>
              <a:pPr/>
              <a:t>‹#›</a:t>
            </a:fld>
            <a:endParaRPr lang="el-GR" dirty="0"/>
          </a:p>
        </p:txBody>
      </p:sp>
      <p:sp>
        <p:nvSpPr>
          <p:cNvPr id="4" name="Τίτλος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el-GR"/>
              <a:t>Κάντε κλικ για να επεξεργαστείτε τον τίτλο υποδείγματος</a:t>
            </a:r>
            <a:endParaRPr lang="el-GR" dirty="0"/>
          </a:p>
        </p:txBody>
      </p:sp>
    </p:spTree>
    <p:extLst>
      <p:ext uri="{BB962C8B-B14F-4D97-AF65-F5344CB8AC3E}">
        <p14:creationId xmlns:p14="http://schemas.microsoft.com/office/powerpoint/2010/main" val="113976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Διαφάνεια διαχωρισμού 1">
    <p:bg>
      <p:bgPr>
        <a:solidFill>
          <a:schemeClr val="bg1">
            <a:lumMod val="95000"/>
          </a:schemeClr>
        </a:solidFill>
        <a:effectLst/>
      </p:bgPr>
    </p:bg>
    <p:spTree>
      <p:nvGrpSpPr>
        <p:cNvPr id="1" name=""/>
        <p:cNvGrpSpPr/>
        <p:nvPr/>
      </p:nvGrpSpPr>
      <p:grpSpPr>
        <a:xfrm>
          <a:off x="0" y="0"/>
          <a:ext cx="0" cy="0"/>
          <a:chOff x="0" y="0"/>
          <a:chExt cx="0" cy="0"/>
        </a:xfrm>
      </p:grpSpPr>
      <p:sp>
        <p:nvSpPr>
          <p:cNvPr id="41" name="Θέση εικόνας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a:t>
            </a:r>
            <a:br>
              <a:rPr lang="el-GR" dirty="0"/>
            </a:br>
            <a:r>
              <a:rPr lang="el-GR" dirty="0"/>
              <a:t>τη φωτογραφία σας εδώ</a:t>
            </a:r>
          </a:p>
        </p:txBody>
      </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4000" b="1" spc="-300" dirty="0"/>
            </a:lvl1pPr>
          </a:lstStyle>
          <a:p>
            <a:pPr lvl="0" algn="r" rtl="0"/>
            <a:r>
              <a:rPr lang="el-GR" dirty="0"/>
              <a:t>Κάντε κλικ για να επεξεργαστείτε το διαχωριστικό ενοτήτων</a:t>
            </a:r>
          </a:p>
        </p:txBody>
      </p:sp>
      <p:sp>
        <p:nvSpPr>
          <p:cNvPr id="7" name="Υπότιτλος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el-GR" dirty="0"/>
              <a:t>Κάντε κλικ για να επεξεργαστείτε τον υπότιτλο του υποδείγματος</a:t>
            </a:r>
          </a:p>
        </p:txBody>
      </p:sp>
      <p:sp>
        <p:nvSpPr>
          <p:cNvPr id="4" name="Θέση υποσέλιδου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el-GR" dirty="0"/>
              <a:t>Προσθήκη υποσέλιδου</a:t>
            </a:r>
          </a:p>
        </p:txBody>
      </p:sp>
      <p:sp>
        <p:nvSpPr>
          <p:cNvPr id="8" name="Ορθογώνιο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3" name="Ορθογώνιο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4" name="Ορθογώνιο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5" name="Ορθογώνιο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5" name="Θέση αριθμού διαφάνειας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243715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Διαφάνεια διαχωρισμού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Θέση εικόνας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a:t>
            </a:r>
            <a:br>
              <a:rPr lang="el-GR" dirty="0"/>
            </a:br>
            <a:r>
              <a:rPr lang="el-GR" dirty="0"/>
              <a:t>τη φωτογραφία σας εδώ</a:t>
            </a:r>
          </a:p>
        </p:txBody>
      </p:sp>
      <p:sp>
        <p:nvSpPr>
          <p:cNvPr id="3" name="Τίτλος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4000" b="1" spc="-300">
                <a:solidFill>
                  <a:schemeClr val="tx1">
                    <a:lumMod val="75000"/>
                    <a:lumOff val="25000"/>
                  </a:schemeClr>
                </a:solidFill>
                <a:latin typeface="+mj-lt"/>
              </a:defRPr>
            </a:lvl1pPr>
          </a:lstStyle>
          <a:p>
            <a:pPr rtl="0"/>
            <a:r>
              <a:rPr lang="el-GR" dirty="0"/>
              <a:t>Κάντε κλικ για να επεξεργαστείτε το διαχωριστικό ενοτήτων</a:t>
            </a:r>
          </a:p>
        </p:txBody>
      </p:sp>
      <p:sp>
        <p:nvSpPr>
          <p:cNvPr id="7" name="Υπότιτλος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el-GR" dirty="0"/>
              <a:t>Κάντε κλικ για να επεξεργαστείτε τον υπότιτλο του υποδείγματος</a:t>
            </a:r>
          </a:p>
        </p:txBody>
      </p:sp>
      <p:sp>
        <p:nvSpPr>
          <p:cNvPr id="4" name="Θέση υποσέλιδου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el-GR" dirty="0"/>
              <a:t>Προσθήκη υποσέλιδου</a:t>
            </a:r>
          </a:p>
        </p:txBody>
      </p:sp>
      <p:sp>
        <p:nvSpPr>
          <p:cNvPr id="8" name="Ορθογώνιο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13" name="Ορθογώνιο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4" name="Ορθογώνιο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5" name="Ορθογώνιο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5" name="Θέση αριθμού διαφάνειας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Διάταξη εικόνας κειμένου 1">
    <p:spTree>
      <p:nvGrpSpPr>
        <p:cNvPr id="1" name=""/>
        <p:cNvGrpSpPr/>
        <p:nvPr/>
      </p:nvGrpSpPr>
      <p:grpSpPr>
        <a:xfrm>
          <a:off x="0" y="0"/>
          <a:ext cx="0" cy="0"/>
          <a:chOff x="0" y="0"/>
          <a:chExt cx="0" cy="0"/>
        </a:xfrm>
      </p:grpSpPr>
      <p:sp>
        <p:nvSpPr>
          <p:cNvPr id="7" name="Θέση εικόνας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2" name="Τίτλος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4000" b="1" spc="-300">
                <a:solidFill>
                  <a:schemeClr val="tx1">
                    <a:lumMod val="75000"/>
                    <a:lumOff val="25000"/>
                  </a:schemeClr>
                </a:solidFill>
              </a:defRPr>
            </a:lvl1pPr>
          </a:lstStyle>
          <a:p>
            <a:pPr rtl="0"/>
            <a:r>
              <a:rPr lang="el-GR" dirty="0"/>
              <a:t>Επεξεργασία τίτλου σελίδας</a:t>
            </a:r>
          </a:p>
        </p:txBody>
      </p:sp>
      <p:sp>
        <p:nvSpPr>
          <p:cNvPr id="10" name="Υπότιτλος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4" name="Θέση υποσέλιδου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
        <p:nvSpPr>
          <p:cNvPr id="8" name="Ορθογώνιο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Διάταξη εικόνας κειμένου 2">
    <p:spTree>
      <p:nvGrpSpPr>
        <p:cNvPr id="1" name=""/>
        <p:cNvGrpSpPr/>
        <p:nvPr/>
      </p:nvGrpSpPr>
      <p:grpSpPr>
        <a:xfrm>
          <a:off x="0" y="0"/>
          <a:ext cx="0" cy="0"/>
          <a:chOff x="0" y="0"/>
          <a:chExt cx="0" cy="0"/>
        </a:xfrm>
      </p:grpSpPr>
      <p:sp>
        <p:nvSpPr>
          <p:cNvPr id="7" name="Θέση εικόνας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2" name="Τίτλος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lnSpc>
                <a:spcPct val="80000"/>
              </a:lnSpc>
              <a:defRPr sz="4000" b="1" spc="-300">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10" name="Υπότιτλος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4" name="Θέση υποσέλιδου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
        <p:nvSpPr>
          <p:cNvPr id="8" name="Ορθογώνιο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9" name="Υπότιτλος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Αριστερή θέση σύγκρισης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rtlCol="0" anchor="t"/>
          <a:lstStyle>
            <a:lvl1pPr marL="0" indent="0">
              <a:buNone/>
              <a:defRPr sz="2400" b="1" spc="-40"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Στυλ κειμένου υποδείγματος</a:t>
            </a:r>
          </a:p>
        </p:txBody>
      </p:sp>
      <p:sp>
        <p:nvSpPr>
          <p:cNvPr id="4" name="Θέση περιεχομένου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12" name="Αριστερή θέση σύγκρισης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rtlCol="0"/>
          <a:lstStyle>
            <a:lvl1pPr marL="0" indent="0">
              <a:buNone/>
              <a:defRPr sz="2400" b="1" spc="-40" baseline="0"/>
            </a:lvl1pPr>
          </a:lstStyle>
          <a:p>
            <a:pPr lvl="0" rtl="0"/>
            <a:r>
              <a:rPr lang="el-GR"/>
              <a:t>Στυλ κειμένου υποδείγματος</a:t>
            </a:r>
          </a:p>
        </p:txBody>
      </p:sp>
      <p:sp>
        <p:nvSpPr>
          <p:cNvPr id="8" name="Θέση κειμένου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5" name="Θέση υποσέλιδου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el-GR" dirty="0"/>
              <a:t>Προσθήκη υποσέλιδου</a:t>
            </a:r>
          </a:p>
        </p:txBody>
      </p:sp>
      <p:sp>
        <p:nvSpPr>
          <p:cNvPr id="6" name="Θέση αριθμού διαφάνειας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Μεγάλη φωτογραφία">
    <p:spTree>
      <p:nvGrpSpPr>
        <p:cNvPr id="1" name=""/>
        <p:cNvGrpSpPr/>
        <p:nvPr/>
      </p:nvGrpSpPr>
      <p:grpSpPr>
        <a:xfrm>
          <a:off x="0" y="0"/>
          <a:ext cx="0" cy="0"/>
          <a:chOff x="0" y="0"/>
          <a:chExt cx="0" cy="0"/>
        </a:xfrm>
      </p:grpSpPr>
      <p:sp>
        <p:nvSpPr>
          <p:cNvPr id="7" name="Θέση εικόνας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3" name="Θέση περιεχομένου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rtlCol="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dirty="0"/>
              <a:t>Εισαγάγετε τη λεζάντα σας</a:t>
            </a:r>
          </a:p>
        </p:txBody>
      </p:sp>
      <p:sp>
        <p:nvSpPr>
          <p:cNvPr id="4" name="Θέση υποσέλιδου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l-GR" dirty="0"/>
              <a:t>Προσθέστε υποσέλιδο</a:t>
            </a:r>
          </a:p>
        </p:txBody>
      </p:sp>
      <p:sp>
        <p:nvSpPr>
          <p:cNvPr id="2" name="Θέση αριθμού διαφάνειας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rtlCol="0"/>
          <a:lstStyle/>
          <a:p>
            <a:pPr rtl="0"/>
            <a:fld id="{19B51A1E-902D-48AF-9020-955120F399B6}" type="slidenum">
              <a:rPr lang="el-GR" smtClean="0"/>
              <a:pPr/>
              <a:t>‹#›</a:t>
            </a:fld>
            <a:endParaRPr lang="el-GR" dirty="0"/>
          </a:p>
        </p:txBody>
      </p:sp>
      <p:sp>
        <p:nvSpPr>
          <p:cNvPr id="5" name="Τίτλος 4">
            <a:extLst>
              <a:ext uri="{FF2B5EF4-FFF2-40B4-BE49-F238E27FC236}">
                <a16:creationId xmlns:a16="http://schemas.microsoft.com/office/drawing/2014/main" id="{7F8E7C83-06D7-4C5B-85B7-0E5713B4FAB3}"/>
              </a:ext>
            </a:extLst>
          </p:cNvPr>
          <p:cNvSpPr>
            <a:spLocks noGrp="1"/>
          </p:cNvSpPr>
          <p:nvPr>
            <p:ph type="title"/>
          </p:nvPr>
        </p:nvSpPr>
        <p:spPr/>
        <p:txBody>
          <a:bodyPr rtlCol="0"/>
          <a:lstStyle/>
          <a:p>
            <a:pPr rtl="0"/>
            <a:r>
              <a:rPr lang="el-GR"/>
              <a:t>Κάντε κλικ για να επεξεργαστείτε τον τίτλο υποδείγματος</a:t>
            </a:r>
            <a:endParaRPr lang="el-GR" dirty="0"/>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Ευχαριστούμε">
    <p:bg>
      <p:bgPr>
        <a:solidFill>
          <a:schemeClr val="bg1">
            <a:lumMod val="95000"/>
          </a:schemeClr>
        </a:solidFill>
        <a:effectLst/>
      </p:bgPr>
    </p:bg>
    <p:spTree>
      <p:nvGrpSpPr>
        <p:cNvPr id="1" name=""/>
        <p:cNvGrpSpPr/>
        <p:nvPr/>
      </p:nvGrpSpPr>
      <p:grpSpPr>
        <a:xfrm>
          <a:off x="0" y="0"/>
          <a:ext cx="0" cy="0"/>
          <a:chOff x="0" y="0"/>
          <a:chExt cx="0" cy="0"/>
        </a:xfrm>
      </p:grpSpPr>
      <p:sp>
        <p:nvSpPr>
          <p:cNvPr id="41" name="Θέση εικόνας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 εδώ</a:t>
            </a:r>
          </a:p>
        </p:txBody>
      </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4000" b="1" spc="-300" dirty="0"/>
            </a:lvl1pPr>
          </a:lstStyle>
          <a:p>
            <a:pPr lvl="0" algn="r" rtl="0"/>
            <a:r>
              <a:rPr lang="el-GR" dirty="0"/>
              <a:t>Ευχαριστούμε</a:t>
            </a:r>
          </a:p>
        </p:txBody>
      </p:sp>
      <p:sp>
        <p:nvSpPr>
          <p:cNvPr id="9" name="Θέση κειμένου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sz="12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Πλήρες όνομα</a:t>
            </a:r>
          </a:p>
        </p:txBody>
      </p:sp>
      <p:sp>
        <p:nvSpPr>
          <p:cNvPr id="10" name="Θέση κειμένου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sz="12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Αριθμός τηλεφώνου</a:t>
            </a:r>
          </a:p>
        </p:txBody>
      </p:sp>
      <p:sp>
        <p:nvSpPr>
          <p:cNvPr id="11" name="Θέση κειμένου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lnSpc>
                <a:spcPct val="80000"/>
              </a:lnSpc>
              <a:buNone/>
              <a:defRPr sz="12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Email ή όνομα χρήστη μέσου κοινωνικής δικτύωσης</a:t>
            </a:r>
          </a:p>
        </p:txBody>
      </p:sp>
      <p:sp>
        <p:nvSpPr>
          <p:cNvPr id="12" name="Θέση κειμένου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sz="12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Τοποθεσία Web εταιρείας</a:t>
            </a:r>
          </a:p>
        </p:txBody>
      </p:sp>
      <p:sp>
        <p:nvSpPr>
          <p:cNvPr id="15" name="Ορθογώνιο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4" name="Ορθογώνιο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3" name="Ορθογώνιο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8" name="Ορθογώνιο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5" name="Θέση αριθμού διαφάνειας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7" name="Υπότιτλος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4" name="Θέση υποσέλιδου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8" name="Ορθογώνιο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31" name="Ελεύθερη σχεδίαση: Σχήμα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 name="Θέση τίτλου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el-GR" dirty="0"/>
              <a:t>Κάντε κλικ για να επεξεργαστείτε τη σελίδα τίτλου</a:t>
            </a:r>
          </a:p>
        </p:txBody>
      </p:sp>
      <p:sp>
        <p:nvSpPr>
          <p:cNvPr id="3" name="Θέση κειμένου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5" name="Θέση υποσέλιδου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pPr rtl="0"/>
            <a:r>
              <a:rPr lang="el-GR" dirty="0"/>
              <a:t>Προσθέστε υποσέλιδο</a:t>
            </a:r>
          </a:p>
        </p:txBody>
      </p:sp>
      <p:sp>
        <p:nvSpPr>
          <p:cNvPr id="6" name="Θέση αριθμού διαφάνειας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pPr rtl="0"/>
            <a:fld id="{19B51A1E-902D-48AF-9020-955120F399B6}" type="slidenum">
              <a:rPr lang="el-GR" smtClean="0"/>
              <a:pPr/>
              <a:t>‹#›</a:t>
            </a:fld>
            <a:endParaRPr lang="el-GR" dirty="0"/>
          </a:p>
        </p:txBody>
      </p:sp>
      <p:sp>
        <p:nvSpPr>
          <p:cNvPr id="4" name="Πλαίσιο κειμένου 3">
            <a:extLst>
              <a:ext uri="{FF2B5EF4-FFF2-40B4-BE49-F238E27FC236}">
                <a16:creationId xmlns:a16="http://schemas.microsoft.com/office/drawing/2014/main" id="{34FDC6F9-37F9-4E25-AECA-D307B8421C73}"/>
              </a:ext>
            </a:extLst>
          </p:cNvPr>
          <p:cNvSpPr txBox="1"/>
          <p:nvPr userDrawn="1"/>
        </p:nvSpPr>
        <p:spPr>
          <a:xfrm>
            <a:off x="10243100" y="6430153"/>
            <a:ext cx="1053900" cy="365535"/>
          </a:xfrm>
          <a:prstGeom prst="rect">
            <a:avLst/>
          </a:prstGeom>
          <a:noFill/>
        </p:spPr>
        <p:txBody>
          <a:bodyPr wrap="square" tIns="108000" bIns="0" rtlCol="0" anchor="ctr">
            <a:spAutoFit/>
          </a:bodyPr>
          <a:lstStyle/>
          <a:p>
            <a:pPr algn="r" rtl="0">
              <a:lnSpc>
                <a:spcPts val="1000"/>
              </a:lnSpc>
            </a:pPr>
            <a:r>
              <a:rPr lang="el-GR" sz="2500" b="1" i="0" spc="-100" dirty="0">
                <a:solidFill>
                  <a:schemeClr val="accent1"/>
                </a:solidFill>
                <a:latin typeface="+mj-lt"/>
              </a:rPr>
              <a:t>TREY</a:t>
            </a:r>
            <a:r>
              <a:rPr lang="el-GR" sz="1600" b="1" i="0" spc="-100" dirty="0">
                <a:solidFill>
                  <a:schemeClr val="accent1"/>
                </a:solidFill>
                <a:latin typeface="+mj-lt"/>
              </a:rPr>
              <a:t> </a:t>
            </a:r>
            <a:br>
              <a:rPr lang="el-GR" sz="1600" b="1" i="0" spc="-100" baseline="0" dirty="0">
                <a:solidFill>
                  <a:schemeClr val="accent1"/>
                </a:solidFill>
                <a:latin typeface="+mj-lt"/>
              </a:rPr>
            </a:br>
            <a:r>
              <a:rPr lang="el-GR" sz="1200" b="0" i="0" spc="140" dirty="0" err="1">
                <a:solidFill>
                  <a:schemeClr val="tx1">
                    <a:lumMod val="75000"/>
                    <a:lumOff val="25000"/>
                  </a:schemeClr>
                </a:solidFill>
                <a:latin typeface="+mj-lt"/>
              </a:rPr>
              <a:t>research</a:t>
            </a:r>
            <a:endParaRPr lang="el-GR" sz="1200" b="0" i="0" spc="140" dirty="0">
              <a:solidFill>
                <a:schemeClr val="tx1">
                  <a:lumMod val="75000"/>
                  <a:lumOff val="25000"/>
                </a:schemeClr>
              </a:solidFill>
              <a:latin typeface="+mj-lt"/>
            </a:endParaRPr>
          </a:p>
        </p:txBody>
      </p:sp>
      <p:sp>
        <p:nvSpPr>
          <p:cNvPr id="9" name="Ορθογώνιο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9" name="Ορθογώνιο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cxnSp>
        <p:nvCxnSpPr>
          <p:cNvPr id="18" name="Ευθεία γραμμή σύνδεσης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54" r:id="rId13"/>
    <p:sldLayoutId id="2147483655" r:id="rId14"/>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Θέση εικόνας 11">
            <a:extLst>
              <a:ext uri="{FF2B5EF4-FFF2-40B4-BE49-F238E27FC236}">
                <a16:creationId xmlns:a16="http://schemas.microsoft.com/office/drawing/2014/main" id="{AA8A1CBA-9BB5-2246-9F4B-98EAD7C90158}"/>
              </a:ext>
            </a:extLst>
          </p:cNvPr>
          <p:cNvPicPr>
            <a:picLocks noGrp="1" noChangeAspect="1"/>
          </p:cNvPicPr>
          <p:nvPr>
            <p:ph type="pic" sz="quarter" idx="10"/>
          </p:nvPr>
        </p:nvPicPr>
        <p:blipFill>
          <a:blip r:embed="rId3"/>
          <a:srcRect/>
          <a:stretch/>
        </p:blipFill>
        <p:spPr>
          <a:xfrm>
            <a:off x="0" y="422868"/>
            <a:ext cx="9780588" cy="5958289"/>
          </a:xfrm>
        </p:spPr>
      </p:pic>
      <p:sp>
        <p:nvSpPr>
          <p:cNvPr id="3" name="Τίτλος 2">
            <a:extLst>
              <a:ext uri="{FF2B5EF4-FFF2-40B4-BE49-F238E27FC236}">
                <a16:creationId xmlns:a16="http://schemas.microsoft.com/office/drawing/2014/main" id="{200B3D2B-613A-41BE-987D-E6A1324B456D}"/>
              </a:ext>
            </a:extLst>
          </p:cNvPr>
          <p:cNvSpPr>
            <a:spLocks noGrp="1"/>
          </p:cNvSpPr>
          <p:nvPr>
            <p:ph type="ctrTitle"/>
          </p:nvPr>
        </p:nvSpPr>
        <p:spPr>
          <a:xfrm>
            <a:off x="3200400" y="1370671"/>
            <a:ext cx="8991600" cy="1261295"/>
          </a:xfrm>
        </p:spPr>
        <p:txBody>
          <a:bodyPr rtlCol="0"/>
          <a:lstStyle/>
          <a:p>
            <a:pPr rtl="0"/>
            <a:r>
              <a:rPr lang="el-GR" sz="6000" dirty="0"/>
              <a:t>Ανοιχτό Κέντρο Εμπορίου</a:t>
            </a:r>
          </a:p>
        </p:txBody>
      </p:sp>
      <p:sp>
        <p:nvSpPr>
          <p:cNvPr id="4" name="Υπότιτλος 3">
            <a:extLst>
              <a:ext uri="{FF2B5EF4-FFF2-40B4-BE49-F238E27FC236}">
                <a16:creationId xmlns:a16="http://schemas.microsoft.com/office/drawing/2014/main" id="{4772945D-CA91-4CFE-8EB7-941C7618C994}"/>
              </a:ext>
            </a:extLst>
          </p:cNvPr>
          <p:cNvSpPr>
            <a:spLocks noGrp="1"/>
          </p:cNvSpPr>
          <p:nvPr>
            <p:ph type="subTitle" idx="1"/>
          </p:nvPr>
        </p:nvSpPr>
        <p:spPr>
          <a:xfrm>
            <a:off x="7382475" y="2815833"/>
            <a:ext cx="2398113" cy="1157356"/>
          </a:xfrm>
        </p:spPr>
        <p:txBody>
          <a:bodyPr rtlCol="0"/>
          <a:lstStyle/>
          <a:p>
            <a:pPr rtl="0"/>
            <a:r>
              <a:rPr lang="el-GR" sz="3200" dirty="0">
                <a:effectLst/>
                <a:latin typeface="Calibri" panose="020F0502020204030204" pitchFamily="34" charset="0"/>
                <a:ea typeface="Calibri" panose="020F0502020204030204" pitchFamily="34" charset="0"/>
                <a:cs typeface="Times New Roman" panose="02020603050405020304" pitchFamily="18" charset="0"/>
              </a:rPr>
              <a:t>“</a:t>
            </a:r>
            <a:r>
              <a:rPr lang="el-GR" sz="3200" dirty="0" err="1">
                <a:effectLst/>
                <a:latin typeface="Calibri" panose="020F0502020204030204" pitchFamily="34" charset="0"/>
                <a:ea typeface="Calibri" panose="020F0502020204030204" pitchFamily="34" charset="0"/>
                <a:cs typeface="Times New Roman" panose="02020603050405020304" pitchFamily="18" charset="0"/>
              </a:rPr>
              <a:t>Open</a:t>
            </a:r>
            <a:r>
              <a:rPr lang="el-GR" sz="3200" dirty="0">
                <a:effectLst/>
                <a:latin typeface="Calibri" panose="020F0502020204030204" pitchFamily="34" charset="0"/>
                <a:ea typeface="Calibri" panose="020F0502020204030204" pitchFamily="34" charset="0"/>
                <a:cs typeface="Times New Roman" panose="02020603050405020304" pitchFamily="18" charset="0"/>
              </a:rPr>
              <a:t> </a:t>
            </a:r>
            <a:r>
              <a:rPr lang="el-GR" sz="3200" dirty="0" err="1">
                <a:effectLst/>
                <a:latin typeface="Calibri" panose="020F0502020204030204" pitchFamily="34" charset="0"/>
                <a:ea typeface="Calibri" panose="020F0502020204030204" pitchFamily="34" charset="0"/>
                <a:cs typeface="Times New Roman" panose="02020603050405020304" pitchFamily="18" charset="0"/>
              </a:rPr>
              <a:t>Mall</a:t>
            </a:r>
            <a:r>
              <a:rPr lang="el-GR" sz="3200"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rtl="0"/>
            <a:r>
              <a:rPr lang="en-US" sz="3200" dirty="0">
                <a:latin typeface="Calibri" panose="020F0502020204030204" pitchFamily="34" charset="0"/>
                <a:ea typeface="Calibri" panose="020F0502020204030204" pitchFamily="34" charset="0"/>
                <a:cs typeface="Times New Roman" panose="02020603050405020304" pitchFamily="18" charset="0"/>
              </a:rPr>
              <a:t>Larissa</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a:p>
            <a:pPr rtl="0"/>
            <a:r>
              <a:rPr lang="el-GR" sz="3200" dirty="0">
                <a:effectLst/>
                <a:latin typeface="Calibri" panose="020F0502020204030204" pitchFamily="34" charset="0"/>
                <a:ea typeface="Calibri" panose="020F0502020204030204" pitchFamily="34" charset="0"/>
                <a:cs typeface="Times New Roman" panose="02020603050405020304" pitchFamily="18" charset="0"/>
              </a:rPr>
              <a:t> </a:t>
            </a:r>
            <a:endParaRPr lang="el-GR" sz="2400" dirty="0"/>
          </a:p>
        </p:txBody>
      </p:sp>
      <p:pic>
        <p:nvPicPr>
          <p:cNvPr id="5" name="Εικόνα 4">
            <a:extLst>
              <a:ext uri="{FF2B5EF4-FFF2-40B4-BE49-F238E27FC236}">
                <a16:creationId xmlns:a16="http://schemas.microsoft.com/office/drawing/2014/main" id="{6F60A78A-FE76-E717-9019-42E278E866BC}"/>
              </a:ext>
            </a:extLst>
          </p:cNvPr>
          <p:cNvPicPr>
            <a:picLocks noChangeAspect="1"/>
          </p:cNvPicPr>
          <p:nvPr/>
        </p:nvPicPr>
        <p:blipFill>
          <a:blip r:embed="rId4"/>
          <a:stretch>
            <a:fillRect/>
          </a:stretch>
        </p:blipFill>
        <p:spPr>
          <a:xfrm>
            <a:off x="9780588" y="5338499"/>
            <a:ext cx="2398113" cy="1042658"/>
          </a:xfrm>
          <a:prstGeom prst="rect">
            <a:avLst/>
          </a:prstGeom>
        </p:spPr>
      </p:pic>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a:extLst>
              <a:ext uri="{FF2B5EF4-FFF2-40B4-BE49-F238E27FC236}">
                <a16:creationId xmlns:a16="http://schemas.microsoft.com/office/drawing/2014/main" id="{F4D06754-8CC6-B968-44E0-EBED56A440FD}"/>
              </a:ext>
            </a:extLst>
          </p:cNvPr>
          <p:cNvSpPr>
            <a:spLocks noGrp="1"/>
          </p:cNvSpPr>
          <p:nvPr>
            <p:ph type="sldNum" sz="quarter" idx="15"/>
          </p:nvPr>
        </p:nvSpPr>
        <p:spPr/>
        <p:txBody>
          <a:bodyPr/>
          <a:lstStyle/>
          <a:p>
            <a:pPr rtl="0"/>
            <a:fld id="{19B51A1E-902D-48AF-9020-955120F399B6}" type="slidenum">
              <a:rPr lang="el-GR" smtClean="0"/>
              <a:pPr rtl="0"/>
              <a:t>10</a:t>
            </a:fld>
            <a:endParaRPr lang="el-GR" dirty="0"/>
          </a:p>
        </p:txBody>
      </p:sp>
      <p:pic>
        <p:nvPicPr>
          <p:cNvPr id="10" name="Εικόνα 9">
            <a:extLst>
              <a:ext uri="{FF2B5EF4-FFF2-40B4-BE49-F238E27FC236}">
                <a16:creationId xmlns:a16="http://schemas.microsoft.com/office/drawing/2014/main" id="{C3D5EA62-5EF3-9439-7141-39E2A1169986}"/>
              </a:ext>
            </a:extLst>
          </p:cNvPr>
          <p:cNvPicPr>
            <a:picLocks noChangeAspect="1"/>
          </p:cNvPicPr>
          <p:nvPr/>
        </p:nvPicPr>
        <p:blipFill>
          <a:blip r:embed="rId2"/>
          <a:stretch>
            <a:fillRect/>
          </a:stretch>
        </p:blipFill>
        <p:spPr>
          <a:xfrm>
            <a:off x="1068150" y="111450"/>
            <a:ext cx="4036812" cy="6259901"/>
          </a:xfrm>
          <a:prstGeom prst="rect">
            <a:avLst/>
          </a:prstGeom>
        </p:spPr>
      </p:pic>
      <p:pic>
        <p:nvPicPr>
          <p:cNvPr id="14" name="Εικόνα 13">
            <a:extLst>
              <a:ext uri="{FF2B5EF4-FFF2-40B4-BE49-F238E27FC236}">
                <a16:creationId xmlns:a16="http://schemas.microsoft.com/office/drawing/2014/main" id="{923A6908-B75C-7906-B8E8-E43DE7D13CD1}"/>
              </a:ext>
            </a:extLst>
          </p:cNvPr>
          <p:cNvPicPr>
            <a:picLocks noChangeAspect="1"/>
          </p:cNvPicPr>
          <p:nvPr/>
        </p:nvPicPr>
        <p:blipFill>
          <a:blip r:embed="rId3"/>
          <a:stretch>
            <a:fillRect/>
          </a:stretch>
        </p:blipFill>
        <p:spPr>
          <a:xfrm>
            <a:off x="6238246" y="111450"/>
            <a:ext cx="4044033" cy="6259901"/>
          </a:xfrm>
          <a:prstGeom prst="rect">
            <a:avLst/>
          </a:prstGeom>
        </p:spPr>
      </p:pic>
    </p:spTree>
    <p:extLst>
      <p:ext uri="{BB962C8B-B14F-4D97-AF65-F5344CB8AC3E}">
        <p14:creationId xmlns:p14="http://schemas.microsoft.com/office/powerpoint/2010/main" val="2191191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2BA80E1-7ECE-3C26-7E9A-1B8AD332CA78}"/>
              </a:ext>
            </a:extLst>
          </p:cNvPr>
          <p:cNvSpPr>
            <a:spLocks noGrp="1"/>
          </p:cNvSpPr>
          <p:nvPr>
            <p:ph sz="half" idx="1"/>
          </p:nvPr>
        </p:nvSpPr>
        <p:spPr/>
        <p:txBody>
          <a:bodyPr/>
          <a:lstStyle/>
          <a:p>
            <a:endParaRPr lang="el-GR"/>
          </a:p>
        </p:txBody>
      </p:sp>
      <p:sp>
        <p:nvSpPr>
          <p:cNvPr id="4" name="Θέση υποσέλιδου 3">
            <a:extLst>
              <a:ext uri="{FF2B5EF4-FFF2-40B4-BE49-F238E27FC236}">
                <a16:creationId xmlns:a16="http://schemas.microsoft.com/office/drawing/2014/main" id="{2A506EEE-E94F-CD11-005A-C82C76B67E68}"/>
              </a:ext>
            </a:extLst>
          </p:cNvPr>
          <p:cNvSpPr>
            <a:spLocks noGrp="1"/>
          </p:cNvSpPr>
          <p:nvPr>
            <p:ph type="ftr" sz="quarter" idx="13"/>
          </p:nvPr>
        </p:nvSpPr>
        <p:spPr/>
        <p:txBody>
          <a:bodyPr/>
          <a:lstStyle/>
          <a:p>
            <a:pPr rtl="0"/>
            <a:r>
              <a:rPr lang="el-GR"/>
              <a:t>Προσθέστε υποσέλιδο</a:t>
            </a:r>
            <a:endParaRPr lang="el-GR" dirty="0"/>
          </a:p>
        </p:txBody>
      </p:sp>
      <p:sp>
        <p:nvSpPr>
          <p:cNvPr id="5" name="Θέση αριθμού διαφάνειας 4">
            <a:extLst>
              <a:ext uri="{FF2B5EF4-FFF2-40B4-BE49-F238E27FC236}">
                <a16:creationId xmlns:a16="http://schemas.microsoft.com/office/drawing/2014/main" id="{9797AD71-3EDD-F33A-219C-B067BD35CA9D}"/>
              </a:ext>
            </a:extLst>
          </p:cNvPr>
          <p:cNvSpPr>
            <a:spLocks noGrp="1"/>
          </p:cNvSpPr>
          <p:nvPr>
            <p:ph type="sldNum" sz="quarter" idx="15"/>
          </p:nvPr>
        </p:nvSpPr>
        <p:spPr/>
        <p:txBody>
          <a:bodyPr/>
          <a:lstStyle/>
          <a:p>
            <a:pPr rtl="0"/>
            <a:fld id="{19B51A1E-902D-48AF-9020-955120F399B6}" type="slidenum">
              <a:rPr lang="el-GR" smtClean="0"/>
              <a:pPr rtl="0"/>
              <a:t>11</a:t>
            </a:fld>
            <a:endParaRPr lang="el-GR" dirty="0"/>
          </a:p>
        </p:txBody>
      </p:sp>
      <p:sp>
        <p:nvSpPr>
          <p:cNvPr id="6" name="Τίτλος 5">
            <a:extLst>
              <a:ext uri="{FF2B5EF4-FFF2-40B4-BE49-F238E27FC236}">
                <a16:creationId xmlns:a16="http://schemas.microsoft.com/office/drawing/2014/main" id="{5D8B633D-B032-1544-3A38-EDBDCC3828D6}"/>
              </a:ext>
            </a:extLst>
          </p:cNvPr>
          <p:cNvSpPr>
            <a:spLocks noGrp="1"/>
          </p:cNvSpPr>
          <p:nvPr>
            <p:ph type="title"/>
          </p:nvPr>
        </p:nvSpPr>
        <p:spPr/>
        <p:txBody>
          <a:bodyPr/>
          <a:lstStyle/>
          <a:p>
            <a:endParaRPr lang="el-GR" dirty="0"/>
          </a:p>
        </p:txBody>
      </p:sp>
      <p:pic>
        <p:nvPicPr>
          <p:cNvPr id="12" name="Θέση εικόνας 11">
            <a:extLst>
              <a:ext uri="{FF2B5EF4-FFF2-40B4-BE49-F238E27FC236}">
                <a16:creationId xmlns:a16="http://schemas.microsoft.com/office/drawing/2014/main" id="{056DCD0B-684C-8565-0EC4-194765EE241F}"/>
              </a:ext>
            </a:extLst>
          </p:cNvPr>
          <p:cNvPicPr>
            <a:picLocks noGrp="1" noChangeAspect="1"/>
          </p:cNvPicPr>
          <p:nvPr>
            <p:ph type="pic" sz="quarter" idx="14"/>
          </p:nvPr>
        </p:nvPicPr>
        <p:blipFill>
          <a:blip r:embed="rId2"/>
          <a:srcRect t="9071" b="9071"/>
          <a:stretch>
            <a:fillRect/>
          </a:stretch>
        </p:blipFill>
        <p:spPr/>
      </p:pic>
    </p:spTree>
    <p:extLst>
      <p:ext uri="{BB962C8B-B14F-4D97-AF65-F5344CB8AC3E}">
        <p14:creationId xmlns:p14="http://schemas.microsoft.com/office/powerpoint/2010/main" val="706424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εικόνας 7">
            <a:extLst>
              <a:ext uri="{FF2B5EF4-FFF2-40B4-BE49-F238E27FC236}">
                <a16:creationId xmlns:a16="http://schemas.microsoft.com/office/drawing/2014/main" id="{2C0169C1-E6DF-646E-23FB-5CE07E79BF68}"/>
              </a:ext>
            </a:extLst>
          </p:cNvPr>
          <p:cNvPicPr>
            <a:picLocks noGrp="1" noChangeAspect="1"/>
          </p:cNvPicPr>
          <p:nvPr>
            <p:ph type="pic" sz="quarter" idx="14"/>
          </p:nvPr>
        </p:nvPicPr>
        <p:blipFill>
          <a:blip r:embed="rId2"/>
          <a:srcRect t="9071" b="9071"/>
          <a:stretch>
            <a:fillRect/>
          </a:stretch>
        </p:blipFill>
        <p:spPr/>
      </p:pic>
      <p:sp>
        <p:nvSpPr>
          <p:cNvPr id="5" name="Θέση αριθμού διαφάνειας 4">
            <a:extLst>
              <a:ext uri="{FF2B5EF4-FFF2-40B4-BE49-F238E27FC236}">
                <a16:creationId xmlns:a16="http://schemas.microsoft.com/office/drawing/2014/main" id="{F03F7AA4-113C-669D-6C13-4D005AD1DD55}"/>
              </a:ext>
            </a:extLst>
          </p:cNvPr>
          <p:cNvSpPr>
            <a:spLocks noGrp="1"/>
          </p:cNvSpPr>
          <p:nvPr>
            <p:ph type="sldNum" sz="quarter" idx="15"/>
          </p:nvPr>
        </p:nvSpPr>
        <p:spPr/>
        <p:txBody>
          <a:bodyPr/>
          <a:lstStyle/>
          <a:p>
            <a:pPr rtl="0"/>
            <a:fld id="{19B51A1E-902D-48AF-9020-955120F399B6}" type="slidenum">
              <a:rPr lang="el-GR" smtClean="0"/>
              <a:pPr rtl="0"/>
              <a:t>12</a:t>
            </a:fld>
            <a:endParaRPr lang="el-GR" dirty="0"/>
          </a:p>
        </p:txBody>
      </p:sp>
    </p:spTree>
    <p:extLst>
      <p:ext uri="{BB962C8B-B14F-4D97-AF65-F5344CB8AC3E}">
        <p14:creationId xmlns:p14="http://schemas.microsoft.com/office/powerpoint/2010/main" val="335225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Θέση εικόνας 31" descr="χειροκρότημα">
            <a:extLst>
              <a:ext uri="{FF2B5EF4-FFF2-40B4-BE49-F238E27FC236}">
                <a16:creationId xmlns:a16="http://schemas.microsoft.com/office/drawing/2014/main" id="{AAB6EE12-FEF8-FB41-A909-0DA61D7725C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4" name="Τίτλος 13">
            <a:extLst>
              <a:ext uri="{FF2B5EF4-FFF2-40B4-BE49-F238E27FC236}">
                <a16:creationId xmlns:a16="http://schemas.microsoft.com/office/drawing/2014/main" id="{6C38D7A9-9299-4108-BB08-026F4B9CAE7B}"/>
              </a:ext>
            </a:extLst>
          </p:cNvPr>
          <p:cNvSpPr>
            <a:spLocks noGrp="1"/>
          </p:cNvSpPr>
          <p:nvPr>
            <p:ph type="ctrTitle"/>
          </p:nvPr>
        </p:nvSpPr>
        <p:spPr/>
        <p:txBody>
          <a:bodyPr rtlCol="0"/>
          <a:lstStyle/>
          <a:p>
            <a:pPr rtl="0"/>
            <a:r>
              <a:rPr lang="el-GR" sz="4500" dirty="0"/>
              <a:t>Ευχαριστούμε</a:t>
            </a:r>
            <a:br>
              <a:rPr lang="en-US" sz="4500" dirty="0"/>
            </a:br>
            <a:br>
              <a:rPr lang="en-US" sz="4500" dirty="0"/>
            </a:br>
            <a:endParaRPr lang="el-GR" sz="4500" dirty="0"/>
          </a:p>
        </p:txBody>
      </p:sp>
      <p:sp>
        <p:nvSpPr>
          <p:cNvPr id="16" name="Θέση κειμένου 15">
            <a:extLst>
              <a:ext uri="{FF2B5EF4-FFF2-40B4-BE49-F238E27FC236}">
                <a16:creationId xmlns:a16="http://schemas.microsoft.com/office/drawing/2014/main" id="{FD8A1232-50A8-4535-AAF9-7F4180EAA0DD}"/>
              </a:ext>
            </a:extLst>
          </p:cNvPr>
          <p:cNvSpPr>
            <a:spLocks noGrp="1"/>
          </p:cNvSpPr>
          <p:nvPr>
            <p:ph type="body" sz="quarter" idx="18"/>
          </p:nvPr>
        </p:nvSpPr>
        <p:spPr>
          <a:xfrm>
            <a:off x="8458200" y="3936607"/>
            <a:ext cx="3733800" cy="316800"/>
          </a:xfrm>
        </p:spPr>
        <p:txBody>
          <a:bodyPr rtlCol="0"/>
          <a:lstStyle/>
          <a:p>
            <a:pPr rtl="0"/>
            <a:r>
              <a:rPr lang="el-GR" sz="2000" b="1" dirty="0"/>
              <a:t>ΕΜΠΟΡΙΚΟΣ ΣΥΛΛΟΓΟΣ ΛΑΡΙΣΑΣ</a:t>
            </a:r>
          </a:p>
        </p:txBody>
      </p:sp>
      <p:sp>
        <p:nvSpPr>
          <p:cNvPr id="12" name="Θέση αριθμού διαφάνειας 11">
            <a:extLst>
              <a:ext uri="{FF2B5EF4-FFF2-40B4-BE49-F238E27FC236}">
                <a16:creationId xmlns:a16="http://schemas.microsoft.com/office/drawing/2014/main" id="{91814EC9-246A-4C6E-941E-5774FE72F08E}"/>
              </a:ext>
            </a:extLst>
          </p:cNvPr>
          <p:cNvSpPr>
            <a:spLocks noGrp="1"/>
          </p:cNvSpPr>
          <p:nvPr>
            <p:ph type="sldNum" sz="quarter" idx="20"/>
          </p:nvPr>
        </p:nvSpPr>
        <p:spPr/>
        <p:txBody>
          <a:bodyPr rtlCol="0"/>
          <a:lstStyle/>
          <a:p>
            <a:pPr rtl="0"/>
            <a:fld id="{19B51A1E-902D-48AF-9020-955120F399B6}" type="slidenum">
              <a:rPr lang="el-GR" smtClean="0"/>
              <a:pPr rtl="0"/>
              <a:t>13</a:t>
            </a:fld>
            <a:endParaRPr lang="el-GR" dirty="0"/>
          </a:p>
        </p:txBody>
      </p:sp>
      <p:pic>
        <p:nvPicPr>
          <p:cNvPr id="3" name="Εικόνα 2">
            <a:extLst>
              <a:ext uri="{FF2B5EF4-FFF2-40B4-BE49-F238E27FC236}">
                <a16:creationId xmlns:a16="http://schemas.microsoft.com/office/drawing/2014/main" id="{E37F5BCE-1A7E-ED73-1C19-8F312E94157B}"/>
              </a:ext>
            </a:extLst>
          </p:cNvPr>
          <p:cNvPicPr>
            <a:picLocks noChangeAspect="1"/>
          </p:cNvPicPr>
          <p:nvPr/>
        </p:nvPicPr>
        <p:blipFill>
          <a:blip r:embed="rId4"/>
          <a:stretch>
            <a:fillRect/>
          </a:stretch>
        </p:blipFill>
        <p:spPr>
          <a:xfrm>
            <a:off x="3091158" y="3824953"/>
            <a:ext cx="3447207" cy="1460595"/>
          </a:xfrm>
          <a:prstGeom prst="rect">
            <a:avLst/>
          </a:prstGeom>
        </p:spPr>
      </p:pic>
    </p:spTree>
    <p:extLst>
      <p:ext uri="{BB962C8B-B14F-4D97-AF65-F5344CB8AC3E}">
        <p14:creationId xmlns:p14="http://schemas.microsoft.com/office/powerpoint/2010/main" val="415367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εικόνας 8">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3"/>
          <a:srcRect/>
          <a:stretch/>
        </p:blipFill>
        <p:spPr>
          <a:xfrm>
            <a:off x="6096000" y="1196009"/>
            <a:ext cx="6096000" cy="3979333"/>
          </a:xfrm>
        </p:spPr>
      </p:pic>
      <p:sp>
        <p:nvSpPr>
          <p:cNvPr id="20" name="Ορθογώνιο 19" descr="Μπλοκ επισήμανσης">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2" name="Τίτλος 1">
            <a:extLst>
              <a:ext uri="{FF2B5EF4-FFF2-40B4-BE49-F238E27FC236}">
                <a16:creationId xmlns:a16="http://schemas.microsoft.com/office/drawing/2014/main" id="{3560F281-4FF6-4617-A809-AC9C15ECF18A}"/>
              </a:ext>
            </a:extLst>
          </p:cNvPr>
          <p:cNvSpPr>
            <a:spLocks noGrp="1"/>
          </p:cNvSpPr>
          <p:nvPr>
            <p:ph type="title"/>
          </p:nvPr>
        </p:nvSpPr>
        <p:spPr>
          <a:xfrm>
            <a:off x="396510" y="760651"/>
            <a:ext cx="5213543" cy="1351370"/>
          </a:xfrm>
        </p:spPr>
        <p:txBody>
          <a:bodyPr rtlCol="0"/>
          <a:lstStyle/>
          <a:p>
            <a:pPr algn="ctr">
              <a:lnSpc>
                <a:spcPct val="107000"/>
              </a:lnSpc>
              <a:spcAft>
                <a:spcPts val="800"/>
              </a:spcAft>
            </a:pPr>
            <a:r>
              <a:rPr lang="el-GR" sz="2800" b="1" dirty="0">
                <a:effectLst/>
                <a:latin typeface="Calibri" panose="020F0502020204030204" pitchFamily="34" charset="0"/>
                <a:ea typeface="Calibri" panose="020F0502020204030204" pitchFamily="34" charset="0"/>
                <a:cs typeface="Times New Roman" panose="02020603050405020304" pitchFamily="18" charset="0"/>
              </a:rPr>
              <a:t>ΣΥΝΟΠΤΙΚΗ ΠΕΡΙΓΡΑΦΗ ΦΥΣΙΚΟΥ ΑΝΤΙΚΕΙΜΕΝΟΥ ΠΡΑΞΗΣ</a:t>
            </a:r>
          </a:p>
        </p:txBody>
      </p:sp>
      <p:sp>
        <p:nvSpPr>
          <p:cNvPr id="3" name="Θέση κειμένου 2">
            <a:extLst>
              <a:ext uri="{FF2B5EF4-FFF2-40B4-BE49-F238E27FC236}">
                <a16:creationId xmlns:a16="http://schemas.microsoft.com/office/drawing/2014/main" id="{611DC577-0A95-47D0-95D9-5F8DA763D46B}"/>
              </a:ext>
            </a:extLst>
          </p:cNvPr>
          <p:cNvSpPr>
            <a:spLocks noGrp="1"/>
          </p:cNvSpPr>
          <p:nvPr>
            <p:ph type="body" sz="quarter" idx="32"/>
          </p:nvPr>
        </p:nvSpPr>
        <p:spPr>
          <a:xfrm>
            <a:off x="56644" y="2272176"/>
            <a:ext cx="5699066" cy="2903166"/>
          </a:xfrm>
        </p:spPr>
        <p:txBody>
          <a:bodyPr rtlCol="0"/>
          <a:lstStyle/>
          <a:p>
            <a:pPr algn="just">
              <a:lnSpc>
                <a:spcPct val="107000"/>
              </a:lnSpc>
              <a:spcAft>
                <a:spcPts val="800"/>
              </a:spcAft>
            </a:pPr>
            <a:r>
              <a:rPr lang="el-GR" sz="1800" b="1" dirty="0">
                <a:effectLst/>
                <a:latin typeface="Calibri" panose="020F0502020204030204" pitchFamily="34" charset="0"/>
                <a:ea typeface="Calibri" panose="020F0502020204030204" pitchFamily="34" charset="0"/>
                <a:cs typeface="Times New Roman" panose="02020603050405020304" pitchFamily="18" charset="0"/>
              </a:rPr>
              <a:t>Για την πραγματοποίηση της Δράσης του «Ανοικτού Κέντρου Εμπορίου στην Λάρισα» και στα πλαίσια της απαιτούμενης συνεργασίας του Δήμου Λαρισαίων και του Εμπορικού Συλλόγου Λάρισας, θα υπάρξουν και οι Δημόσιες Παρεμβάσεις του παραπάνω Έργου με τα εξής χαρακτηριστικά:</a:t>
            </a:r>
          </a:p>
        </p:txBody>
      </p:sp>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rtlCol="0"/>
          <a:lstStyle/>
          <a:p>
            <a:pPr rtl="0"/>
            <a:fld id="{19B51A1E-902D-48AF-9020-955120F399B6}" type="slidenum">
              <a:rPr lang="el-GR" smtClean="0"/>
              <a:pPr/>
              <a:t>2</a:t>
            </a:fld>
            <a:endParaRPr lang="el-GR" dirty="0"/>
          </a:p>
        </p:txBody>
      </p:sp>
    </p:spTree>
    <p:extLst>
      <p:ext uri="{BB962C8B-B14F-4D97-AF65-F5344CB8AC3E}">
        <p14:creationId xmlns:p14="http://schemas.microsoft.com/office/powerpoint/2010/main" val="1329746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Θέση εικόνας 13">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a:blip r:embed="rId3"/>
          <a:srcRect/>
          <a:stretch/>
        </p:blipFill>
        <p:spPr>
          <a:xfrm>
            <a:off x="64736" y="1404397"/>
            <a:ext cx="6346854" cy="3979809"/>
          </a:xfrm>
        </p:spPr>
      </p:pic>
      <p:sp>
        <p:nvSpPr>
          <p:cNvPr id="20" name="Ορθογώνιο 19" descr="Μπλοκ επισήμανσης">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2" name="Τίτλος 1">
            <a:extLst>
              <a:ext uri="{FF2B5EF4-FFF2-40B4-BE49-F238E27FC236}">
                <a16:creationId xmlns:a16="http://schemas.microsoft.com/office/drawing/2014/main" id="{3560F281-4FF6-4617-A809-AC9C15ECF18A}"/>
              </a:ext>
            </a:extLst>
          </p:cNvPr>
          <p:cNvSpPr>
            <a:spLocks noGrp="1"/>
          </p:cNvSpPr>
          <p:nvPr>
            <p:ph type="title"/>
          </p:nvPr>
        </p:nvSpPr>
        <p:spPr>
          <a:xfrm>
            <a:off x="5263757" y="280052"/>
            <a:ext cx="6641900" cy="1124345"/>
          </a:xfrm>
        </p:spPr>
        <p:txBody>
          <a:bodyPr rtlCol="0"/>
          <a:lstStyle/>
          <a:p>
            <a:pPr algn="ctr">
              <a:lnSpc>
                <a:spcPct val="107000"/>
              </a:lnSpc>
              <a:spcAft>
                <a:spcPts val="800"/>
              </a:spcAft>
            </a:pPr>
            <a:r>
              <a:rPr lang="el-GR" sz="3600" b="1" dirty="0">
                <a:effectLst/>
                <a:latin typeface="Calibri" panose="020F0502020204030204" pitchFamily="34" charset="0"/>
                <a:ea typeface="Calibri" panose="020F0502020204030204" pitchFamily="34" charset="0"/>
                <a:cs typeface="Times New Roman" panose="02020603050405020304" pitchFamily="18" charset="0"/>
              </a:rPr>
              <a:t>ΧΩΡΟΘΕΤΗΣΗ</a:t>
            </a:r>
            <a:r>
              <a:rPr lang="en-US" sz="1600" b="1" dirty="0">
                <a:latin typeface="Calibri" panose="020F0502020204030204" pitchFamily="34" charset="0"/>
                <a:ea typeface="Calibri" panose="020F0502020204030204" pitchFamily="34" charset="0"/>
                <a:cs typeface="Times New Roman" panose="02020603050405020304" pitchFamily="18" charset="0"/>
              </a:rPr>
              <a:t> </a:t>
            </a:r>
            <a:r>
              <a:rPr lang="el-GR" sz="1600" b="1" dirty="0">
                <a:latin typeface="Calibri" panose="020F0502020204030204" pitchFamily="34" charset="0"/>
                <a:ea typeface="Calibri" panose="020F0502020204030204" pitchFamily="34" charset="0"/>
                <a:cs typeface="Times New Roman" panose="02020603050405020304" pitchFamily="18" charset="0"/>
              </a:rPr>
              <a:t>                              </a:t>
            </a:r>
            <a:r>
              <a:rPr lang="el-GR" sz="3600" b="1" dirty="0">
                <a:effectLst/>
                <a:latin typeface="Calibri" panose="020F0502020204030204" pitchFamily="34" charset="0"/>
                <a:ea typeface="Calibri" panose="020F0502020204030204" pitchFamily="34" charset="0"/>
                <a:cs typeface="Times New Roman" panose="02020603050405020304" pitchFamily="18" charset="0"/>
              </a:rPr>
              <a:t>ΠΕΡΙΟΧΗΣ ΠΑΡΕΜΒΑΣΗΣ - ΠΑΡΕΜΒΑΣΕΙΣ</a:t>
            </a:r>
            <a:endParaRPr lang="el-GR"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Θέση περιεχομένου 3">
            <a:extLst>
              <a:ext uri="{FF2B5EF4-FFF2-40B4-BE49-F238E27FC236}">
                <a16:creationId xmlns:a16="http://schemas.microsoft.com/office/drawing/2014/main" id="{D355C61F-C8F1-4977-8E1F-F16C0D9EA88C}"/>
              </a:ext>
            </a:extLst>
          </p:cNvPr>
          <p:cNvSpPr>
            <a:spLocks noGrp="1"/>
          </p:cNvSpPr>
          <p:nvPr>
            <p:ph sz="half" idx="1"/>
          </p:nvPr>
        </p:nvSpPr>
        <p:spPr>
          <a:xfrm>
            <a:off x="5551137" y="3766932"/>
            <a:ext cx="6354520" cy="2428351"/>
          </a:xfrm>
        </p:spPr>
        <p:txBody>
          <a:bodyPr rtlCol="0"/>
          <a:lstStyle/>
          <a:p>
            <a:pPr algn="just">
              <a:lnSpc>
                <a:spcPct val="107000"/>
              </a:lnSpc>
              <a:spcAft>
                <a:spcPts val="800"/>
              </a:spcAft>
            </a:pPr>
            <a:r>
              <a:rPr lang="el-GR" sz="2400" b="1" dirty="0">
                <a:effectLst/>
                <a:latin typeface="Calibri" panose="020F0502020204030204" pitchFamily="34" charset="0"/>
                <a:ea typeface="Calibri" panose="020F0502020204030204" pitchFamily="34" charset="0"/>
                <a:cs typeface="Times New Roman" panose="02020603050405020304" pitchFamily="18" charset="0"/>
              </a:rPr>
              <a:t>Η Περιοχή Παρέμβασης αποτελείται από τον πεζόδρομο της Ανδρούτσου με τον μικρό πεζόδρομό της προς Ερμού και τα δύο πεζοδρόμια της Βενιζέλου (το τμήμα μεταξύ Φιλελλήνων και Ολύμπου), όπως φαίνεται στο συνημμένο χάρτη.</a:t>
            </a:r>
          </a:p>
          <a:p>
            <a:pPr rtl="0"/>
            <a:endParaRPr lang="el-GR" dirty="0"/>
          </a:p>
        </p:txBody>
      </p:sp>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rtlCol="0"/>
          <a:lstStyle/>
          <a:p>
            <a:pPr rtl="0"/>
            <a:fld id="{19B51A1E-902D-48AF-9020-955120F399B6}" type="slidenum">
              <a:rPr lang="el-GR" smtClean="0"/>
              <a:pPr/>
              <a:t>3</a:t>
            </a:fld>
            <a:endParaRPr lang="el-GR" dirty="0"/>
          </a:p>
        </p:txBody>
      </p:sp>
    </p:spTree>
    <p:extLst>
      <p:ext uri="{BB962C8B-B14F-4D97-AF65-F5344CB8AC3E}">
        <p14:creationId xmlns:p14="http://schemas.microsoft.com/office/powerpoint/2010/main" val="722098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Θέση εικόνας 10">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3"/>
          <a:srcRect/>
          <a:stretch/>
        </p:blipFill>
        <p:spPr>
          <a:xfrm>
            <a:off x="0" y="0"/>
            <a:ext cx="9726627" cy="5910665"/>
          </a:xfrm>
        </p:spPr>
      </p:pic>
      <p:sp>
        <p:nvSpPr>
          <p:cNvPr id="14" name="Θέση κειμένου 13">
            <a:extLst>
              <a:ext uri="{FF2B5EF4-FFF2-40B4-BE49-F238E27FC236}">
                <a16:creationId xmlns:a16="http://schemas.microsoft.com/office/drawing/2014/main" id="{F278402B-CA7D-4F5B-B3FA-ED74AB3CFB6C}"/>
              </a:ext>
            </a:extLst>
          </p:cNvPr>
          <p:cNvSpPr>
            <a:spLocks noGrp="1"/>
          </p:cNvSpPr>
          <p:nvPr>
            <p:ph type="body" sz="quarter" idx="13"/>
          </p:nvPr>
        </p:nvSpPr>
        <p:spPr>
          <a:xfrm>
            <a:off x="105197" y="72828"/>
            <a:ext cx="9289656" cy="2783660"/>
          </a:xfrm>
        </p:spPr>
        <p:txBody>
          <a:bodyPr rtlCol="0"/>
          <a:lstStyle/>
          <a:p>
            <a:pPr algn="just">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Εκ μέρους του Δήμου Λαρισαίων στα πλαίσια του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Open</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Mall</a:t>
            </a:r>
            <a:r>
              <a:rPr lang="el-GR" sz="1800" dirty="0">
                <a:effectLst/>
                <a:latin typeface="Calibri" panose="020F0502020204030204" pitchFamily="34" charset="0"/>
                <a:ea typeface="Calibri" panose="020F0502020204030204" pitchFamily="34" charset="0"/>
                <a:cs typeface="Times New Roman" panose="02020603050405020304" pitchFamily="18" charset="0"/>
              </a:rPr>
              <a:t>” οι ενέργειες θα είναι:</a:t>
            </a:r>
          </a:p>
          <a:p>
            <a:pPr algn="just">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Αναβάθμιση του δημόσιου χώρου μέσω κυρίως της βελτίωσης του μικροκλίματος με παρεμβάσεις οι οποίες θα συμπληρώσουν το ήδη κατασκευασμένο έργο της «ΒΙΟΚΛΙΜΑΤΙΚΗΣ ΑΝΑΠΛΑΣΗΣ ΤΜΗΜΑΤΟΣ ΙΣΤΟΡΙΚΟΥ ΚΕΝΤΡΟΥ ΛΑΡΙΣΑΣ» το οποίο αφορά σε μεγάλη γειτονική περιοχή δικτύου πεζοδρόμων καθώς και με παρεμβάσεις αισθητικής παρέμβασης σε συγκεκριμένα σημεία:</a:t>
            </a:r>
          </a:p>
          <a:p>
            <a:pPr algn="just">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Συγκεκριμένα θα υπάρξουν:</a:t>
            </a:r>
          </a:p>
        </p:txBody>
      </p:sp>
      <p:sp>
        <p:nvSpPr>
          <p:cNvPr id="5" name="Θέση αριθμού διαφάνειας 4">
            <a:extLst>
              <a:ext uri="{FF2B5EF4-FFF2-40B4-BE49-F238E27FC236}">
                <a16:creationId xmlns:a16="http://schemas.microsoft.com/office/drawing/2014/main" id="{BDD5A594-D852-43BB-B591-E9D9027253BD}"/>
              </a:ext>
            </a:extLst>
          </p:cNvPr>
          <p:cNvSpPr>
            <a:spLocks noGrp="1"/>
          </p:cNvSpPr>
          <p:nvPr>
            <p:ph type="sldNum" sz="quarter" idx="12"/>
          </p:nvPr>
        </p:nvSpPr>
        <p:spPr/>
        <p:txBody>
          <a:bodyPr rtlCol="0"/>
          <a:lstStyle/>
          <a:p>
            <a:pPr rtl="0"/>
            <a:fld id="{19B51A1E-902D-48AF-9020-955120F399B6}" type="slidenum">
              <a:rPr lang="el-GR" smtClean="0"/>
              <a:pPr/>
              <a:t>4</a:t>
            </a:fld>
            <a:endParaRPr lang="el-GR" dirty="0"/>
          </a:p>
        </p:txBody>
      </p:sp>
      <p:pic>
        <p:nvPicPr>
          <p:cNvPr id="9" name="Εικόνα 8">
            <a:extLst>
              <a:ext uri="{FF2B5EF4-FFF2-40B4-BE49-F238E27FC236}">
                <a16:creationId xmlns:a16="http://schemas.microsoft.com/office/drawing/2014/main" id="{9931D098-B63B-52F2-63A4-3D8D2EA05786}"/>
              </a:ext>
            </a:extLst>
          </p:cNvPr>
          <p:cNvPicPr>
            <a:picLocks noChangeAspect="1"/>
          </p:cNvPicPr>
          <p:nvPr/>
        </p:nvPicPr>
        <p:blipFill>
          <a:blip r:embed="rId4"/>
          <a:stretch>
            <a:fillRect/>
          </a:stretch>
        </p:blipFill>
        <p:spPr>
          <a:xfrm>
            <a:off x="9723097" y="4159306"/>
            <a:ext cx="2468903" cy="1073436"/>
          </a:xfrm>
          <a:prstGeom prst="rect">
            <a:avLst/>
          </a:prstGeom>
        </p:spPr>
      </p:pic>
    </p:spTree>
    <p:extLst>
      <p:ext uri="{BB962C8B-B14F-4D97-AF65-F5344CB8AC3E}">
        <p14:creationId xmlns:p14="http://schemas.microsoft.com/office/powerpoint/2010/main" val="409167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304E83-A4F0-49C5-BB01-F5773509A2B3}"/>
              </a:ext>
            </a:extLst>
          </p:cNvPr>
          <p:cNvSpPr>
            <a:spLocks noGrp="1"/>
          </p:cNvSpPr>
          <p:nvPr>
            <p:ph type="title"/>
          </p:nvPr>
        </p:nvSpPr>
        <p:spPr>
          <a:xfrm>
            <a:off x="420000" y="141821"/>
            <a:ext cx="11340000" cy="432000"/>
          </a:xfrm>
        </p:spPr>
        <p:txBody>
          <a:bodyPr rtlCol="0"/>
          <a:lstStyle/>
          <a:p>
            <a:pPr algn="just">
              <a:lnSpc>
                <a:spcPct val="107000"/>
              </a:lnSpc>
              <a:spcAft>
                <a:spcPts val="800"/>
              </a:spcAft>
            </a:pPr>
            <a:r>
              <a:rPr lang="el-GR" sz="1800" b="1" dirty="0">
                <a:effectLst/>
                <a:latin typeface="Calibri" panose="020F0502020204030204" pitchFamily="34" charset="0"/>
                <a:ea typeface="Calibri" panose="020F0502020204030204" pitchFamily="34" charset="0"/>
                <a:cs typeface="Times New Roman" panose="02020603050405020304" pitchFamily="18" charset="0"/>
              </a:rPr>
              <a:t>I. </a:t>
            </a:r>
            <a:r>
              <a:rPr lang="el-GR" sz="2800" b="1" dirty="0">
                <a:effectLst/>
                <a:latin typeface="Calibri" panose="020F0502020204030204" pitchFamily="34" charset="0"/>
                <a:ea typeface="Calibri" panose="020F0502020204030204" pitchFamily="34" charset="0"/>
                <a:cs typeface="Times New Roman" panose="02020603050405020304" pitchFamily="18" charset="0"/>
              </a:rPr>
              <a:t>Παρεμβάσεις βελτίωσης μικροκλίματος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Ορθογώνιο 11" descr="Μπλοκ επισήμανσης αριστερά">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744814"/>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5" name="Θέση περιεχομένου 4">
            <a:extLst>
              <a:ext uri="{FF2B5EF4-FFF2-40B4-BE49-F238E27FC236}">
                <a16:creationId xmlns:a16="http://schemas.microsoft.com/office/drawing/2014/main" id="{CEEB3BAE-C0B2-447C-B8BE-96C6BD84D658}"/>
              </a:ext>
            </a:extLst>
          </p:cNvPr>
          <p:cNvSpPr>
            <a:spLocks noGrp="1"/>
          </p:cNvSpPr>
          <p:nvPr>
            <p:ph sz="half" idx="2"/>
          </p:nvPr>
        </p:nvSpPr>
        <p:spPr>
          <a:xfrm>
            <a:off x="354222" y="991321"/>
            <a:ext cx="5472000" cy="2194694"/>
          </a:xfrm>
        </p:spPr>
        <p:txBody>
          <a:bodyPr rtlCol="0"/>
          <a:lstStyle/>
          <a:p>
            <a:pPr marL="0" indent="0">
              <a:buNone/>
            </a:pPr>
            <a:r>
              <a:rPr lang="el-GR" sz="1800" dirty="0">
                <a:effectLst/>
                <a:latin typeface="Calibri" panose="020F0502020204030204" pitchFamily="34" charset="0"/>
                <a:ea typeface="Calibri" panose="020F0502020204030204" pitchFamily="34" charset="0"/>
                <a:cs typeface="Times New Roman" panose="02020603050405020304" pitchFamily="18" charset="0"/>
              </a:rPr>
              <a:t>1. Παρεμβάσεις σκίασης, στα δύο πεζοδρόμια της οδού Βενιζέλου στο τμήμα της, από την Ολύμπου μέχρι την Φιλελλήνων . Στα πλαίσια της ανακατασκευής- αναβάθμισης της οδού Βενιζέλου και της δημιουργίας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λωρίδος</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ποδηλατοδρόμου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επ</a:t>
            </a:r>
            <a:r>
              <a:rPr lang="el-GR" sz="1800" dirty="0">
                <a:effectLst/>
                <a:latin typeface="Calibri" panose="020F0502020204030204" pitchFamily="34" charset="0"/>
                <a:ea typeface="Calibri" panose="020F0502020204030204" pitchFamily="34" charset="0"/>
                <a:cs typeface="Times New Roman" panose="02020603050405020304" pitchFamily="18" charset="0"/>
              </a:rPr>
              <a:t>΄ αυτής, προβλέπονται τα συστήματα σκίασης των πεζοδρομίων, να επεκταθούν και πάνω από τον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ποδηλατόδρομο</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rtl="0">
              <a:buNone/>
            </a:pPr>
            <a:endParaRPr lang="el-GR" dirty="0"/>
          </a:p>
        </p:txBody>
      </p:sp>
      <p:cxnSp>
        <p:nvCxnSpPr>
          <p:cNvPr id="11" name="Ευθεία γραμμή σύνδεσης 10" descr="Διαχωριστική γραμμή διαφάνειας">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Ορθογώνιο 12" descr="Γραμμή επισήμανσης δεξιά&#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477912" y="744814"/>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l-GR" dirty="0"/>
          </a:p>
        </p:txBody>
      </p:sp>
      <p:sp>
        <p:nvSpPr>
          <p:cNvPr id="7" name="Θέση κειμένου 6">
            <a:extLst>
              <a:ext uri="{FF2B5EF4-FFF2-40B4-BE49-F238E27FC236}">
                <a16:creationId xmlns:a16="http://schemas.microsoft.com/office/drawing/2014/main" id="{26A87885-D672-4CF9-A78D-CFE98385B03A}"/>
              </a:ext>
            </a:extLst>
          </p:cNvPr>
          <p:cNvSpPr>
            <a:spLocks noGrp="1"/>
          </p:cNvSpPr>
          <p:nvPr>
            <p:ph type="body" sz="quarter" idx="12"/>
          </p:nvPr>
        </p:nvSpPr>
        <p:spPr>
          <a:xfrm>
            <a:off x="26141" y="2856795"/>
            <a:ext cx="5852359" cy="3514556"/>
          </a:xfrm>
        </p:spPr>
        <p:txBody>
          <a:bodyPr rtlCol="0"/>
          <a:lstStyle/>
          <a:p>
            <a:pPr indent="0">
              <a:lnSpc>
                <a:spcPct val="107000"/>
              </a:lnSpc>
              <a:spcAft>
                <a:spcPts val="800"/>
              </a:spcAft>
              <a:buNone/>
            </a:pPr>
            <a:r>
              <a:rPr lang="el-GR" sz="1800" dirty="0">
                <a:effectLst/>
                <a:latin typeface="Calibri" panose="020F0502020204030204" pitchFamily="34" charset="0"/>
                <a:ea typeface="Calibri" panose="020F0502020204030204" pitchFamily="34" charset="0"/>
                <a:cs typeface="Times New Roman" panose="02020603050405020304" pitchFamily="18" charset="0"/>
              </a:rPr>
              <a:t>2. Παρεμβάσεις θα υπάρξουν στην Ανδρούτσου όπου θα πρέπει να ληφθεί υπ’ ‘όψη ο ιδιαίτερος χαρακτήρας αυτού του πεζοδρόμου. Πρόκειται για παλαιό εμπορικό δρόμο της πόλης όπου συνυπάρχουν εμπορικά καταστήματα (τα λεγόμενα «παλιατζίδικα») και καταστήματα εστίασης - </a:t>
            </a:r>
            <a:r>
              <a:rPr lang="el-GR" dirty="0">
                <a:latin typeface="Calibri" panose="020F0502020204030204" pitchFamily="34" charset="0"/>
                <a:ea typeface="Calibri" panose="020F0502020204030204" pitchFamily="34" charset="0"/>
                <a:cs typeface="Times New Roman" panose="02020603050405020304" pitchFamily="18" charset="0"/>
              </a:rPr>
              <a:t>αναψυχής. Η βιοκλιματική αναβάθμισή του θα γίνει :</a:t>
            </a:r>
          </a:p>
          <a:p>
            <a:pPr indent="0">
              <a:lnSpc>
                <a:spcPct val="107000"/>
              </a:lnSpc>
              <a:spcAft>
                <a:spcPts val="800"/>
              </a:spcAft>
              <a:buNone/>
            </a:pPr>
            <a:r>
              <a:rPr lang="el-GR" dirty="0">
                <a:latin typeface="Calibri" panose="020F0502020204030204" pitchFamily="34" charset="0"/>
                <a:ea typeface="Calibri" panose="020F0502020204030204" pitchFamily="34" charset="0"/>
                <a:cs typeface="Times New Roman" panose="02020603050405020304" pitchFamily="18" charset="0"/>
              </a:rPr>
              <a:t>α. με </a:t>
            </a:r>
            <a:r>
              <a:rPr lang="el-GR" dirty="0" err="1">
                <a:latin typeface="Calibri" panose="020F0502020204030204" pitchFamily="34" charset="0"/>
                <a:ea typeface="Calibri" panose="020F0502020204030204" pitchFamily="34" charset="0"/>
                <a:cs typeface="Times New Roman" panose="02020603050405020304" pitchFamily="18" charset="0"/>
              </a:rPr>
              <a:t>δαπέδοστρωση</a:t>
            </a:r>
            <a:r>
              <a:rPr lang="el-GR" dirty="0">
                <a:latin typeface="Calibri" panose="020F0502020204030204" pitchFamily="34" charset="0"/>
                <a:ea typeface="Calibri" panose="020F0502020204030204" pitchFamily="34" charset="0"/>
                <a:cs typeface="Times New Roman" panose="02020603050405020304" pitchFamily="18" charset="0"/>
              </a:rPr>
              <a:t> με ψυχρά υλικά </a:t>
            </a:r>
          </a:p>
          <a:p>
            <a:pPr marL="190500" indent="0">
              <a:lnSpc>
                <a:spcPct val="107000"/>
              </a:lnSpc>
              <a:spcAft>
                <a:spcPts val="800"/>
              </a:spcAft>
              <a:buNone/>
            </a:pPr>
            <a:r>
              <a:rPr lang="el-GR" sz="1800" dirty="0">
                <a:effectLst/>
                <a:latin typeface="Calibri" panose="020F0502020204030204" pitchFamily="34" charset="0"/>
                <a:ea typeface="Calibri" panose="020F0502020204030204" pitchFamily="34" charset="0"/>
                <a:cs typeface="Times New Roman" panose="02020603050405020304" pitchFamily="18" charset="0"/>
              </a:rPr>
              <a:t> β. με μικρή υδάτινη νησίδα στην συμβολή της Ανδρούτσου     με την Βενιζέλου για την ενίσχυση του φυσικού δροσισμού κατά την διάρκεια του θέρους.</a:t>
            </a:r>
          </a:p>
          <a:p>
            <a:pPr marL="0" indent="0" rtl="0">
              <a:buNone/>
            </a:pPr>
            <a:endParaRPr lang="el-GR" dirty="0"/>
          </a:p>
        </p:txBody>
      </p:sp>
      <p:sp>
        <p:nvSpPr>
          <p:cNvPr id="8" name="Σύμβολο κράτησης αριθμού διαφάνειας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a:t>5</a:t>
            </a:fld>
            <a:endParaRPr lang="el-GR" dirty="0"/>
          </a:p>
        </p:txBody>
      </p:sp>
      <p:sp>
        <p:nvSpPr>
          <p:cNvPr id="21" name="TextBox 20">
            <a:extLst>
              <a:ext uri="{FF2B5EF4-FFF2-40B4-BE49-F238E27FC236}">
                <a16:creationId xmlns:a16="http://schemas.microsoft.com/office/drawing/2014/main" id="{839732DF-04C5-CADF-76D8-0B975DEF1CC9}"/>
              </a:ext>
            </a:extLst>
          </p:cNvPr>
          <p:cNvSpPr txBox="1"/>
          <p:nvPr/>
        </p:nvSpPr>
        <p:spPr>
          <a:xfrm>
            <a:off x="6013389" y="859638"/>
            <a:ext cx="6101394" cy="2153731"/>
          </a:xfrm>
          <a:prstGeom prst="rect">
            <a:avLst/>
          </a:prstGeom>
          <a:noFill/>
        </p:spPr>
        <p:txBody>
          <a:bodyPr wrap="square">
            <a:spAutoFit/>
          </a:bodyPr>
          <a:lstStyle/>
          <a:p>
            <a:pPr algn="just">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3. Επί της συμβολής της οδού Παπαφλέσσα στην οδό Βενιζέλου, προτείνεται η εγκατάσταση υγρού στοιχείου. Το στοιχείο αυτό θα λειτουργήσει ευεργετικά ειδικά κατά τους θερινούς μήνες, καθώς μπορεί να βελτιώσει το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μικροκλίμα</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της περιοχής και να λειτουργήσει ως στοιχείο φυσικού δροσισμού με τη βοήθεια του ανέμου που παρουσιάζεται πιο έντονος στις διασταυρώσεις των οδών.</a:t>
            </a:r>
          </a:p>
        </p:txBody>
      </p:sp>
      <p:pic>
        <p:nvPicPr>
          <p:cNvPr id="23" name="Εικόνα 22">
            <a:extLst>
              <a:ext uri="{FF2B5EF4-FFF2-40B4-BE49-F238E27FC236}">
                <a16:creationId xmlns:a16="http://schemas.microsoft.com/office/drawing/2014/main" id="{FA5790BB-F6B6-FF1E-5A27-84234F55AB0F}"/>
              </a:ext>
            </a:extLst>
          </p:cNvPr>
          <p:cNvPicPr>
            <a:picLocks noChangeAspect="1"/>
          </p:cNvPicPr>
          <p:nvPr/>
        </p:nvPicPr>
        <p:blipFill>
          <a:blip r:embed="rId3"/>
          <a:stretch>
            <a:fillRect/>
          </a:stretch>
        </p:blipFill>
        <p:spPr>
          <a:xfrm>
            <a:off x="6095999" y="2942351"/>
            <a:ext cx="5920671" cy="3407711"/>
          </a:xfrm>
          <a:prstGeom prst="rect">
            <a:avLst/>
          </a:prstGeom>
        </p:spPr>
      </p:pic>
    </p:spTree>
    <p:extLst>
      <p:ext uri="{BB962C8B-B14F-4D97-AF65-F5344CB8AC3E}">
        <p14:creationId xmlns:p14="http://schemas.microsoft.com/office/powerpoint/2010/main" val="3188837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3" name="Θέση εικόνας 22">
            <a:extLst>
              <a:ext uri="{FF2B5EF4-FFF2-40B4-BE49-F238E27FC236}">
                <a16:creationId xmlns:a16="http://schemas.microsoft.com/office/drawing/2014/main" id="{35E3CE9E-B03C-CB4B-A83A-D3265C7A0545}"/>
              </a:ext>
            </a:extLst>
          </p:cNvPr>
          <p:cNvPicPr>
            <a:picLocks noGrp="1" noChangeAspect="1"/>
          </p:cNvPicPr>
          <p:nvPr>
            <p:ph type="pic" sz="quarter" idx="10"/>
          </p:nvPr>
        </p:nvPicPr>
        <p:blipFill>
          <a:blip r:embed="rId3"/>
          <a:srcRect/>
          <a:stretch/>
        </p:blipFill>
        <p:spPr>
          <a:xfrm>
            <a:off x="0" y="54649"/>
            <a:ext cx="12180096" cy="4849124"/>
          </a:xfrm>
        </p:spPr>
      </p:pic>
      <p:sp>
        <p:nvSpPr>
          <p:cNvPr id="5" name="Θέση αριθμού διαφάνειας 4">
            <a:extLst>
              <a:ext uri="{FF2B5EF4-FFF2-40B4-BE49-F238E27FC236}">
                <a16:creationId xmlns:a16="http://schemas.microsoft.com/office/drawing/2014/main" id="{F6964141-6F81-4947-A236-746D94ED3F6F}"/>
              </a:ext>
            </a:extLst>
          </p:cNvPr>
          <p:cNvSpPr>
            <a:spLocks noGrp="1"/>
          </p:cNvSpPr>
          <p:nvPr>
            <p:ph type="sldNum" sz="quarter" idx="12"/>
          </p:nvPr>
        </p:nvSpPr>
        <p:spPr/>
        <p:txBody>
          <a:bodyPr rtlCol="0"/>
          <a:lstStyle/>
          <a:p>
            <a:pPr rtl="0"/>
            <a:fld id="{19B51A1E-902D-48AF-9020-955120F399B6}" type="slidenum">
              <a:rPr lang="el-GR" smtClean="0"/>
              <a:pPr/>
              <a:t>6</a:t>
            </a:fld>
            <a:endParaRPr lang="el-GR" dirty="0"/>
          </a:p>
        </p:txBody>
      </p:sp>
      <p:sp>
        <p:nvSpPr>
          <p:cNvPr id="12" name="TextBox 11">
            <a:extLst>
              <a:ext uri="{FF2B5EF4-FFF2-40B4-BE49-F238E27FC236}">
                <a16:creationId xmlns:a16="http://schemas.microsoft.com/office/drawing/2014/main" id="{51258512-EE67-7795-9189-1B64A9364577}"/>
              </a:ext>
            </a:extLst>
          </p:cNvPr>
          <p:cNvSpPr txBox="1"/>
          <p:nvPr/>
        </p:nvSpPr>
        <p:spPr>
          <a:xfrm>
            <a:off x="-56645" y="4903773"/>
            <a:ext cx="12091084" cy="1367234"/>
          </a:xfrm>
          <a:prstGeom prst="rect">
            <a:avLst/>
          </a:prstGeom>
          <a:noFill/>
        </p:spPr>
        <p:txBody>
          <a:bodyPr wrap="square">
            <a:spAutoFit/>
          </a:bodyPr>
          <a:lstStyle/>
          <a:p>
            <a:pPr algn="just">
              <a:lnSpc>
                <a:spcPct val="107000"/>
              </a:lnSpc>
              <a:spcAft>
                <a:spcPts val="800"/>
              </a:spcAft>
            </a:pPr>
            <a:r>
              <a:rPr lang="el-GR"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II. Παρεμβάσεις αισθητικής αναβάθμισης :</a:t>
            </a:r>
            <a:endParaRPr lang="el-G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l-G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Παρέμβαση με την κατασκευή δύο αρχιτεκτονικά πρωτότυπων κατασκευών, από φιλικά προς το περιβάλλον υλικά, για την υποδοχή και πληροφόρηση των επισκεπτών της Περιοχής Παρέμβασης, που θα τοποθετηθούν στην συμβολή της Βενιζέλου με την Ολύμπου και της Φιλελλήνων με την Κύπρου (</a:t>
            </a:r>
            <a:r>
              <a:rPr lang="el-GR"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info</a:t>
            </a:r>
            <a:r>
              <a:rPr lang="el-G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kiosks</a:t>
            </a:r>
            <a:r>
              <a:rPr lang="el-G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117695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3FB4D5-DA14-4F29-9320-2DE0A6B571B9}"/>
              </a:ext>
            </a:extLst>
          </p:cNvPr>
          <p:cNvSpPr>
            <a:spLocks noGrp="1"/>
          </p:cNvSpPr>
          <p:nvPr>
            <p:ph type="title"/>
          </p:nvPr>
        </p:nvSpPr>
        <p:spPr/>
        <p:txBody>
          <a:bodyPr rtlCol="0"/>
          <a:lstStyle/>
          <a:p>
            <a:pPr algn="just">
              <a:lnSpc>
                <a:spcPct val="107000"/>
              </a:lnSpc>
              <a:spcAft>
                <a:spcPts val="800"/>
              </a:spcAft>
            </a:pPr>
            <a:r>
              <a:rPr lang="el-GR" sz="1800" b="1" dirty="0">
                <a:effectLst/>
                <a:latin typeface="Calibri" panose="020F0502020204030204" pitchFamily="34" charset="0"/>
                <a:ea typeface="Calibri" panose="020F0502020204030204" pitchFamily="34" charset="0"/>
                <a:cs typeface="Times New Roman" panose="02020603050405020304" pitchFamily="18" charset="0"/>
              </a:rPr>
              <a:t>III. Παρεμβάσεις στην αισθητική αναβάθμιση των όψεων των καταστημάτων:</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Θέση κειμένου 2">
            <a:extLst>
              <a:ext uri="{FF2B5EF4-FFF2-40B4-BE49-F238E27FC236}">
                <a16:creationId xmlns:a16="http://schemas.microsoft.com/office/drawing/2014/main" id="{DE9D0F75-42B5-4960-8C3A-291285872DAF}"/>
              </a:ext>
            </a:extLst>
          </p:cNvPr>
          <p:cNvSpPr>
            <a:spLocks noGrp="1"/>
          </p:cNvSpPr>
          <p:nvPr>
            <p:ph type="body" sz="quarter" idx="32"/>
          </p:nvPr>
        </p:nvSpPr>
        <p:spPr>
          <a:xfrm>
            <a:off x="431800" y="1008000"/>
            <a:ext cx="11339513" cy="360000"/>
          </a:xfrm>
        </p:spPr>
        <p:txBody>
          <a:bodyPr rtlCol="0"/>
          <a:lstStyle/>
          <a:p>
            <a:r>
              <a:rPr lang="el-GR" sz="1800" dirty="0">
                <a:effectLst/>
                <a:latin typeface="Calibri" panose="020F0502020204030204" pitchFamily="34" charset="0"/>
                <a:ea typeface="Calibri" panose="020F0502020204030204" pitchFamily="34" charset="0"/>
                <a:cs typeface="Times New Roman" panose="02020603050405020304" pitchFamily="18" charset="0"/>
              </a:rPr>
              <a:t>Στα πλαίσια του έργου «Ανοικτό Κέντρο Εμπορίου στην Λάρισα» και της αναγκαίας συνεργασίας του Δήμου με τον Εμπορικό Σύλλογο Λάρισας, θα απαιτηθεί συνδρομή στις ενέργειες των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συνδικαιούχων</a:t>
            </a:r>
            <a:r>
              <a:rPr lang="el-GR" sz="1800" dirty="0">
                <a:effectLst/>
                <a:latin typeface="Calibri" panose="020F0502020204030204" pitchFamily="34" charset="0"/>
                <a:ea typeface="Calibri" panose="020F0502020204030204" pitchFamily="34" charset="0"/>
                <a:cs typeface="Times New Roman" panose="02020603050405020304" pitchFamily="18" charset="0"/>
              </a:rPr>
              <a:t> Εμπόρων με προτάσεις σχετικά με την επιλογή καταλλήλου μορφής και υλικών ομοιόμορφων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τεντόπανων</a:t>
            </a:r>
            <a:r>
              <a:rPr lang="el-GR" sz="1800" dirty="0">
                <a:effectLst/>
                <a:latin typeface="Calibri" panose="020F0502020204030204" pitchFamily="34" charset="0"/>
                <a:ea typeface="Calibri" panose="020F0502020204030204" pitchFamily="34" charset="0"/>
                <a:cs typeface="Times New Roman" panose="02020603050405020304" pitchFamily="18" charset="0"/>
              </a:rPr>
              <a:t> , επιγραφών και ανθοστηλών και στη σύνταξη των Τεχνικών Προδιαγραφών τους. Για τον Συνοπτικό Διαγωνισμό Προμηθειών των παραπάνω εξοπλισμών που θα διενεργηθεί από τον Σύλλογο, προκειμένου να δημιουργηθεί η απαραίτητη «ταυτότητα» σε όλη την περιοχή επέμβασης</a:t>
            </a:r>
          </a:p>
          <a:p>
            <a:endParaRPr lang="el-GR" dirty="0"/>
          </a:p>
        </p:txBody>
      </p:sp>
      <p:sp>
        <p:nvSpPr>
          <p:cNvPr id="9" name="Θέση αριθμού διαφάνειας 8">
            <a:extLst>
              <a:ext uri="{FF2B5EF4-FFF2-40B4-BE49-F238E27FC236}">
                <a16:creationId xmlns:a16="http://schemas.microsoft.com/office/drawing/2014/main" id="{00A34EBD-7DEA-4599-A81B-0A363A0E17FC}"/>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a:t>7</a:t>
            </a:fld>
            <a:endParaRPr lang="el-GR" dirty="0"/>
          </a:p>
        </p:txBody>
      </p:sp>
      <p:pic>
        <p:nvPicPr>
          <p:cNvPr id="6" name="Εικόνα 5">
            <a:extLst>
              <a:ext uri="{FF2B5EF4-FFF2-40B4-BE49-F238E27FC236}">
                <a16:creationId xmlns:a16="http://schemas.microsoft.com/office/drawing/2014/main" id="{97F84698-6329-DA98-6387-CE0C0CEA3895}"/>
              </a:ext>
            </a:extLst>
          </p:cNvPr>
          <p:cNvPicPr>
            <a:picLocks noChangeAspect="1"/>
          </p:cNvPicPr>
          <p:nvPr/>
        </p:nvPicPr>
        <p:blipFill>
          <a:blip r:embed="rId3"/>
          <a:stretch>
            <a:fillRect/>
          </a:stretch>
        </p:blipFill>
        <p:spPr>
          <a:xfrm>
            <a:off x="4200529" y="2363262"/>
            <a:ext cx="2712767" cy="3837253"/>
          </a:xfrm>
          <a:prstGeom prst="rect">
            <a:avLst/>
          </a:prstGeom>
        </p:spPr>
      </p:pic>
      <p:pic>
        <p:nvPicPr>
          <p:cNvPr id="11" name="Εικόνα 10">
            <a:extLst>
              <a:ext uri="{FF2B5EF4-FFF2-40B4-BE49-F238E27FC236}">
                <a16:creationId xmlns:a16="http://schemas.microsoft.com/office/drawing/2014/main" id="{D13600CC-B956-71FB-1977-969217D3D292}"/>
              </a:ext>
            </a:extLst>
          </p:cNvPr>
          <p:cNvPicPr>
            <a:picLocks noChangeAspect="1"/>
          </p:cNvPicPr>
          <p:nvPr/>
        </p:nvPicPr>
        <p:blipFill>
          <a:blip r:embed="rId4"/>
          <a:stretch>
            <a:fillRect/>
          </a:stretch>
        </p:blipFill>
        <p:spPr>
          <a:xfrm>
            <a:off x="431800" y="2361234"/>
            <a:ext cx="2170701" cy="3839281"/>
          </a:xfrm>
          <a:prstGeom prst="rect">
            <a:avLst/>
          </a:prstGeom>
        </p:spPr>
      </p:pic>
      <p:pic>
        <p:nvPicPr>
          <p:cNvPr id="13" name="Εικόνα 12">
            <a:extLst>
              <a:ext uri="{FF2B5EF4-FFF2-40B4-BE49-F238E27FC236}">
                <a16:creationId xmlns:a16="http://schemas.microsoft.com/office/drawing/2014/main" id="{4ECF5A3C-F70D-C741-1F01-645B55D093EE}"/>
              </a:ext>
            </a:extLst>
          </p:cNvPr>
          <p:cNvPicPr>
            <a:picLocks noChangeAspect="1"/>
          </p:cNvPicPr>
          <p:nvPr/>
        </p:nvPicPr>
        <p:blipFill>
          <a:blip r:embed="rId5"/>
          <a:stretch>
            <a:fillRect/>
          </a:stretch>
        </p:blipFill>
        <p:spPr>
          <a:xfrm>
            <a:off x="8070457" y="2361233"/>
            <a:ext cx="3236534" cy="3839281"/>
          </a:xfrm>
          <a:prstGeom prst="rect">
            <a:avLst/>
          </a:prstGeom>
        </p:spPr>
      </p:pic>
    </p:spTree>
    <p:extLst>
      <p:ext uri="{BB962C8B-B14F-4D97-AF65-F5344CB8AC3E}">
        <p14:creationId xmlns:p14="http://schemas.microsoft.com/office/powerpoint/2010/main" val="25800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4B379698-AB4C-493D-BF95-F5781FDF2AC5}"/>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el-GR" smtClean="0"/>
              <a:pPr/>
              <a:t>8</a:t>
            </a:fld>
            <a:endParaRPr lang="el-GR" dirty="0"/>
          </a:p>
        </p:txBody>
      </p:sp>
      <p:pic>
        <p:nvPicPr>
          <p:cNvPr id="11" name="Εικόνα 10">
            <a:extLst>
              <a:ext uri="{FF2B5EF4-FFF2-40B4-BE49-F238E27FC236}">
                <a16:creationId xmlns:a16="http://schemas.microsoft.com/office/drawing/2014/main" id="{6C29B956-A91E-7A36-FD74-A4F4D814F210}"/>
              </a:ext>
            </a:extLst>
          </p:cNvPr>
          <p:cNvPicPr>
            <a:picLocks noChangeAspect="1"/>
          </p:cNvPicPr>
          <p:nvPr/>
        </p:nvPicPr>
        <p:blipFill>
          <a:blip r:embed="rId3"/>
          <a:stretch>
            <a:fillRect/>
          </a:stretch>
        </p:blipFill>
        <p:spPr>
          <a:xfrm>
            <a:off x="920006" y="0"/>
            <a:ext cx="10351987" cy="6858000"/>
          </a:xfrm>
          <a:prstGeom prst="rect">
            <a:avLst/>
          </a:prstGeom>
        </p:spPr>
      </p:pic>
    </p:spTree>
    <p:extLst>
      <p:ext uri="{BB962C8B-B14F-4D97-AF65-F5344CB8AC3E}">
        <p14:creationId xmlns:p14="http://schemas.microsoft.com/office/powerpoint/2010/main" val="2575421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70202D98-AA1E-41BB-B94E-180311759C13}"/>
              </a:ext>
            </a:extLst>
          </p:cNvPr>
          <p:cNvSpPr>
            <a:spLocks noGrp="1"/>
          </p:cNvSpPr>
          <p:nvPr>
            <p:ph type="sldNum" sz="quarter" idx="15"/>
          </p:nvPr>
        </p:nvSpPr>
        <p:spPr/>
        <p:txBody>
          <a:bodyPr rtlCol="0"/>
          <a:lstStyle/>
          <a:p>
            <a:pPr rtl="0"/>
            <a:fld id="{19B51A1E-902D-48AF-9020-955120F399B6}" type="slidenum">
              <a:rPr lang="el-GR" smtClean="0"/>
              <a:pPr/>
              <a:t>9</a:t>
            </a:fld>
            <a:endParaRPr lang="el-GR" dirty="0"/>
          </a:p>
        </p:txBody>
      </p:sp>
      <p:sp>
        <p:nvSpPr>
          <p:cNvPr id="11" name="Title 10" hidden="1">
            <a:extLst>
              <a:ext uri="{FF2B5EF4-FFF2-40B4-BE49-F238E27FC236}">
                <a16:creationId xmlns:a16="http://schemas.microsoft.com/office/drawing/2014/main" id="{C5462610-1D7E-437B-B516-F30D9A789B9B}"/>
              </a:ext>
            </a:extLst>
          </p:cNvPr>
          <p:cNvSpPr>
            <a:spLocks noGrp="1"/>
          </p:cNvSpPr>
          <p:nvPr>
            <p:ph type="title"/>
          </p:nvPr>
        </p:nvSpPr>
        <p:spPr/>
        <p:txBody>
          <a:bodyPr rtlCol="0"/>
          <a:lstStyle/>
          <a:p>
            <a:pPr rtl="0"/>
            <a:r>
              <a:rPr lang="el-GR" dirty="0" err="1"/>
              <a:t>Large</a:t>
            </a:r>
            <a:r>
              <a:rPr lang="el-GR" dirty="0"/>
              <a:t> </a:t>
            </a:r>
            <a:r>
              <a:rPr lang="el-GR" dirty="0" err="1"/>
              <a:t>image</a:t>
            </a:r>
            <a:endParaRPr lang="el-GR" dirty="0"/>
          </a:p>
        </p:txBody>
      </p:sp>
      <p:sp>
        <p:nvSpPr>
          <p:cNvPr id="3" name="Θέση περιεχομένου 2">
            <a:extLst>
              <a:ext uri="{FF2B5EF4-FFF2-40B4-BE49-F238E27FC236}">
                <a16:creationId xmlns:a16="http://schemas.microsoft.com/office/drawing/2014/main" id="{737CDE09-5C76-A3DD-FF61-00E6DB617E54}"/>
              </a:ext>
            </a:extLst>
          </p:cNvPr>
          <p:cNvSpPr>
            <a:spLocks noGrp="1"/>
          </p:cNvSpPr>
          <p:nvPr>
            <p:ph sz="half" idx="1"/>
          </p:nvPr>
        </p:nvSpPr>
        <p:spPr/>
        <p:txBody>
          <a:bodyPr/>
          <a:lstStyle/>
          <a:p>
            <a:endParaRPr lang="el-GR"/>
          </a:p>
        </p:txBody>
      </p:sp>
      <p:pic>
        <p:nvPicPr>
          <p:cNvPr id="9" name="Θέση εικόνας 8">
            <a:extLst>
              <a:ext uri="{FF2B5EF4-FFF2-40B4-BE49-F238E27FC236}">
                <a16:creationId xmlns:a16="http://schemas.microsoft.com/office/drawing/2014/main" id="{BBE3C2EA-CA05-5229-D4F9-B4FE76A8E315}"/>
              </a:ext>
            </a:extLst>
          </p:cNvPr>
          <p:cNvPicPr>
            <a:picLocks noGrp="1" noChangeAspect="1"/>
          </p:cNvPicPr>
          <p:nvPr>
            <p:ph type="pic" sz="quarter" idx="14"/>
          </p:nvPr>
        </p:nvPicPr>
        <p:blipFill>
          <a:blip r:embed="rId3"/>
          <a:srcRect t="18315" b="18315"/>
          <a:stretch>
            <a:fillRect/>
          </a:stretch>
        </p:blipFill>
        <p:spPr/>
      </p:pic>
    </p:spTree>
    <p:extLst>
      <p:ext uri="{BB962C8B-B14F-4D97-AF65-F5344CB8AC3E}">
        <p14:creationId xmlns:p14="http://schemas.microsoft.com/office/powerpoint/2010/main" val="665219316"/>
      </p:ext>
    </p:extLst>
  </p:cSld>
  <p:clrMapOvr>
    <a:masterClrMapping/>
  </p:clrMapOvr>
</p:sld>
</file>

<file path=ppt/theme/theme1.xml><?xml version="1.0" encoding="utf-8"?>
<a:theme xmlns:a="http://schemas.openxmlformats.org/drawingml/2006/main" name="Θέμα του Offic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5934_TF16411250.potx" id="{3C0E6330-9B1A-4628-A4E7-3CF2811D1CCB}" vid="{3631A1C8-585C-495E-B6B7-243DB00EAD5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2218FC-8412-44B9-9E82-D51F1F531141}">
  <ds:schemaRefs>
    <ds:schemaRef ds:uri="http://purl.org/dc/elements/1.1/"/>
    <ds:schemaRef ds:uri="http://schemas.microsoft.com/sharepoint/v3"/>
    <ds:schemaRef ds:uri="http://schemas.microsoft.com/office/2006/documentManagement/types"/>
    <ds:schemaRef ds:uri="fb0879af-3eba-417a-a55a-ffe6dcd6ca77"/>
    <ds:schemaRef ds:uri="http://schemas.microsoft.com/office/2006/metadata/properties"/>
    <ds:schemaRef ds:uri="http://schemas.microsoft.com/office/infopath/2007/PartnerControls"/>
    <ds:schemaRef ds:uri="6dc4bcd6-49db-4c07-9060-8acfc67cef9f"/>
    <ds:schemaRef ds:uri="http://www.w3.org/XML/1998/namespace"/>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B64A4C9D-F801-4923-BC6D-E0006F5123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tf16411250_win32</Template>
  <TotalTime>67</TotalTime>
  <Words>550</Words>
  <Application>Microsoft Office PowerPoint</Application>
  <PresentationFormat>Ευρεία οθόνη</PresentationFormat>
  <Paragraphs>47</Paragraphs>
  <Slides>13</Slides>
  <Notes>10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13</vt:i4>
      </vt:variant>
    </vt:vector>
  </HeadingPairs>
  <TitlesOfParts>
    <vt:vector size="19" baseType="lpstr">
      <vt:lpstr>Arial</vt:lpstr>
      <vt:lpstr>Calibri</vt:lpstr>
      <vt:lpstr>Candara</vt:lpstr>
      <vt:lpstr>Corbel</vt:lpstr>
      <vt:lpstr>Times New Roman</vt:lpstr>
      <vt:lpstr>Θέμα του Office</vt:lpstr>
      <vt:lpstr>Ανοιχτό Κέντρο Εμπορίου</vt:lpstr>
      <vt:lpstr>ΣΥΝΟΠΤΙΚΗ ΠΕΡΙΓΡΑΦΗ ΦΥΣΙΚΟΥ ΑΝΤΙΚΕΙΜΕΝΟΥ ΠΡΑΞΗΣ</vt:lpstr>
      <vt:lpstr>ΧΩΡΟΘΕΤΗΣΗ                               ΠΕΡΙΟΧΗΣ ΠΑΡΕΜΒΑΣΗΣ - ΠΑΡΕΜΒΑΣΕΙΣ</vt:lpstr>
      <vt:lpstr>Παρουσίαση του PowerPoint</vt:lpstr>
      <vt:lpstr>I. Παρεμβάσεις βελτίωσης μικροκλίματος :</vt:lpstr>
      <vt:lpstr>Παρουσίαση του PowerPoint</vt:lpstr>
      <vt:lpstr>III. Παρεμβάσεις στην αισθητική αναβάθμιση των όψεων των καταστημάτων:</vt:lpstr>
      <vt:lpstr>Παρουσίαση του PowerPoint</vt:lpstr>
      <vt:lpstr>Large image</vt:lpstr>
      <vt:lpstr>Παρουσίαση του PowerPoint</vt:lpstr>
      <vt:lpstr>Παρουσίαση του PowerPoint</vt:lpstr>
      <vt:lpstr>Παρουσίαση του PowerPoint</vt:lpstr>
      <vt:lpstr>Ευχαριστούμε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Ανοιχτό Κέντρο Εμπορίου</dc:title>
  <dc:creator>Gabrielo</dc:creator>
  <cp:lastModifiedBy>Gabrielo</cp:lastModifiedBy>
  <cp:revision>1</cp:revision>
  <dcterms:created xsi:type="dcterms:W3CDTF">2022-05-24T12:31:30Z</dcterms:created>
  <dcterms:modified xsi:type="dcterms:W3CDTF">2022-05-24T13:38:59Z</dcterms:modified>
</cp:coreProperties>
</file>